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859" r:id="rId2"/>
    <p:sldId id="1009" r:id="rId3"/>
    <p:sldId id="1017" r:id="rId4"/>
    <p:sldId id="1029" r:id="rId5"/>
    <p:sldId id="1019" r:id="rId6"/>
    <p:sldId id="1041" r:id="rId7"/>
    <p:sldId id="1042" r:id="rId8"/>
    <p:sldId id="1015" r:id="rId9"/>
    <p:sldId id="1020" r:id="rId10"/>
    <p:sldId id="1031" r:id="rId11"/>
    <p:sldId id="1044" r:id="rId12"/>
    <p:sldId id="1033" r:id="rId13"/>
    <p:sldId id="1043" r:id="rId14"/>
    <p:sldId id="1021" r:id="rId15"/>
    <p:sldId id="1040" r:id="rId16"/>
    <p:sldId id="1016" r:id="rId17"/>
    <p:sldId id="1023" r:id="rId18"/>
    <p:sldId id="1034" r:id="rId19"/>
    <p:sldId id="1035" r:id="rId20"/>
    <p:sldId id="1038" r:id="rId21"/>
    <p:sldId id="1039" r:id="rId22"/>
    <p:sldId id="1046" r:id="rId2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F6F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3544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a:solidFill>
                  <a:srgbClr val="70AD47">
                    <a:lumMod val="75000"/>
                  </a:srgbClr>
                </a:solidFill>
                <a:ea typeface="楷体" panose="02010609060101010101" pitchFamily="49" charset="-122"/>
                <a:cs typeface="Times New Roman" panose="02020603050405020304" pitchFamily="18" charset="0"/>
              </a:rPr>
              <a:t>1</a:t>
            </a:r>
          </a:p>
          <a:p>
            <a:pPr algn="ctr" eaLnBrk="1" fontAlgn="auto">
              <a:lnSpc>
                <a:spcPct val="150000"/>
              </a:lnSpc>
              <a:spcBef>
                <a:spcPts val="0"/>
              </a:spcBef>
              <a:spcAft>
                <a:spcPts val="0"/>
              </a:spcAft>
            </a:pPr>
            <a:r>
              <a:rPr lang="en-US" altLang="zh-CN" sz="3800" dirty="0">
                <a:solidFill>
                  <a:prstClr val="black"/>
                </a:solidFill>
                <a:cs typeface="Times New Roman" panose="02020603050405020304" pitchFamily="18" charset="0"/>
              </a:rPr>
              <a:t>Unit 2</a:t>
            </a:r>
            <a:r>
              <a:rPr lang="zh-CN" altLang="en-US" sz="3800" dirty="0">
                <a:solidFill>
                  <a:prstClr val="black"/>
                </a:solidFill>
                <a:cs typeface="Times New Roman" panose="02020603050405020304" pitchFamily="18" charset="0"/>
              </a:rPr>
              <a:t>　</a:t>
            </a:r>
            <a:r>
              <a:rPr lang="en-US" altLang="zh-CN" sz="3800" dirty="0">
                <a:solidFill>
                  <a:prstClr val="black"/>
                </a:solidFill>
                <a:cs typeface="Times New Roman" panose="02020603050405020304" pitchFamily="18" charset="0"/>
              </a:rPr>
              <a:t>It’s in the west.</a:t>
            </a:r>
            <a:endParaRPr lang="zh-CN" altLang="en-US" sz="38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801304"/>
            <a:ext cx="11485848" cy="2031325"/>
          </a:xfrm>
        </p:spPr>
        <p:txBody>
          <a:bodyPr/>
          <a:lstStyle/>
          <a:p>
            <a:pPr marL="1793875" indent="-179387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see many different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New York and Tennessee in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America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5021263"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places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place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countries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88D9F01C-57D6-AC19-F0FC-157B00A80561}"/>
              </a:ext>
            </a:extLst>
          </p:cNvPr>
          <p:cNvSpPr txBox="1"/>
          <p:nvPr/>
        </p:nvSpPr>
        <p:spPr>
          <a:xfrm>
            <a:off x="965054" y="921288"/>
            <a:ext cx="521640" cy="523220"/>
          </a:xfrm>
          <a:prstGeom prst="rect">
            <a:avLst/>
          </a:prstGeom>
          <a:noFill/>
        </p:spPr>
        <p:txBody>
          <a:bodyPr wrap="square">
            <a:spAutoFit/>
          </a:bodyPr>
          <a:lstStyle/>
          <a:p>
            <a:r>
              <a:rPr lang="en-US" altLang="zh-CN" sz="2800">
                <a:solidFill>
                  <a:srgbClr val="FF0000"/>
                </a:solidFill>
                <a:effectLst/>
              </a:rPr>
              <a:t>A</a:t>
            </a:r>
            <a:endParaRPr lang="zh-CN" altLang="en-US"/>
          </a:p>
        </p:txBody>
      </p:sp>
      <p:sp>
        <p:nvSpPr>
          <p:cNvPr id="6" name="内容占位符 5">
            <a:extLst>
              <a:ext uri="{FF2B5EF4-FFF2-40B4-BE49-F238E27FC236}">
                <a16:creationId xmlns:a16="http://schemas.microsoft.com/office/drawing/2014/main" id="{D7992ADF-3C8A-7F4D-9B72-3AE41683197C}"/>
              </a:ext>
            </a:extLst>
          </p:cNvPr>
          <p:cNvSpPr txBox="1">
            <a:spLocks/>
          </p:cNvSpPr>
          <p:nvPr/>
        </p:nvSpPr>
        <p:spPr bwMode="auto">
          <a:xfrm>
            <a:off x="586022" y="2723581"/>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修饰可数名词复数，排除选项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New York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Tennessee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不是国家，排除选项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D8B06E14-E57B-3D1F-D395-563959FEDCE5}"/>
              </a:ext>
            </a:extLst>
          </p:cNvPr>
          <p:cNvSpPr txBox="1">
            <a:spLocks/>
          </p:cNvSpPr>
          <p:nvPr/>
        </p:nvSpPr>
        <p:spPr bwMode="auto">
          <a:xfrm>
            <a:off x="360854" y="3977854"/>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moving every day and every night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5021263"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look at	B. see	C. watch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05CF4DBF-9595-5283-4A17-4246075B1A2D}"/>
              </a:ext>
            </a:extLst>
          </p:cNvPr>
          <p:cNvSpPr txBox="1"/>
          <p:nvPr/>
        </p:nvSpPr>
        <p:spPr>
          <a:xfrm>
            <a:off x="982638" y="4106630"/>
            <a:ext cx="360040" cy="523220"/>
          </a:xfrm>
          <a:prstGeom prst="rect">
            <a:avLst/>
          </a:prstGeom>
          <a:noFill/>
        </p:spPr>
        <p:txBody>
          <a:bodyPr wrap="square">
            <a:spAutoFit/>
          </a:bodyPr>
          <a:lstStyle/>
          <a:p>
            <a:r>
              <a:rPr lang="en-US" altLang="zh-CN" sz="2800">
                <a:solidFill>
                  <a:srgbClr val="FF0000"/>
                </a:solidFill>
                <a:effectLst/>
              </a:rPr>
              <a:t>B</a:t>
            </a:r>
            <a:endParaRPr lang="zh-CN" altLang="en-US"/>
          </a:p>
        </p:txBody>
      </p:sp>
      <p:sp>
        <p:nvSpPr>
          <p:cNvPr id="8" name="内容占位符 6">
            <a:extLst>
              <a:ext uri="{FF2B5EF4-FFF2-40B4-BE49-F238E27FC236}">
                <a16:creationId xmlns:a16="http://schemas.microsoft.com/office/drawing/2014/main" id="{D72D1035-87DF-EE9D-451B-9529076D74FD}"/>
              </a:ext>
            </a:extLst>
          </p:cNvPr>
          <p:cNvSpPr txBox="1">
            <a:spLocks/>
          </p:cNvSpPr>
          <p:nvPr/>
        </p:nvSpPr>
        <p:spPr bwMode="auto">
          <a:xfrm>
            <a:off x="648886" y="5210616"/>
            <a:ext cx="1120696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see sb do sth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看见某人做了某事</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48CBD-B7E1-AA61-6606-14AED1B6F7B4}"/>
            </a:ext>
          </a:extLst>
        </p:cNvPr>
        <p:cNvGrpSpPr/>
        <p:nvPr/>
      </p:nvGrpSpPr>
      <p:grpSpPr>
        <a:xfrm>
          <a:off x="0" y="0"/>
          <a:ext cx="0" cy="0"/>
          <a:chOff x="0" y="0"/>
          <a:chExt cx="0" cy="0"/>
        </a:xfrm>
      </p:grpSpPr>
      <p:sp>
        <p:nvSpPr>
          <p:cNvPr id="14" name="矩形 13">
            <a:extLst>
              <a:ext uri="{FF2B5EF4-FFF2-40B4-BE49-F238E27FC236}">
                <a16:creationId xmlns:a16="http://schemas.microsoft.com/office/drawing/2014/main" id="{17D96E64-6810-F02E-CE94-CE1E4E42047B}"/>
              </a:ext>
            </a:extLst>
          </p:cNvPr>
          <p:cNvSpPr/>
          <p:nvPr/>
        </p:nvSpPr>
        <p:spPr bwMode="auto">
          <a:xfrm>
            <a:off x="361646" y="1359875"/>
            <a:ext cx="11484261" cy="3098372"/>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9" name="内容占位符 8">
            <a:extLst>
              <a:ext uri="{FF2B5EF4-FFF2-40B4-BE49-F238E27FC236}">
                <a16:creationId xmlns:a16="http://schemas.microsoft.com/office/drawing/2014/main" id="{B23CF66F-2B3F-99E6-F04F-6F45ED7B4621}"/>
              </a:ext>
            </a:extLst>
          </p:cNvPr>
          <p:cNvSpPr>
            <a:spLocks noGrp="1"/>
          </p:cNvSpPr>
          <p:nvPr>
            <p:ph idx="1"/>
          </p:nvPr>
        </p:nvSpPr>
        <p:spPr>
          <a:xfrm>
            <a:off x="360060" y="1862408"/>
            <a:ext cx="11485848" cy="2595839"/>
          </a:xfrm>
        </p:spPr>
        <p:txBody>
          <a:bodyPr/>
          <a:lstStyle/>
          <a:p>
            <a:pPr algn="ctr"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look</a:t>
            </a:r>
            <a:r>
              <a:rPr lang="en-US" altLang="zh-CN" b="1">
                <a:latin typeface="Times New Roman" panose="02020603050405020304" pitchFamily="18" charset="0"/>
                <a:ea typeface="黑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at,</a:t>
            </a:r>
            <a:r>
              <a:rPr lang="en-US" altLang="zh-CN" b="1">
                <a:latin typeface="Times New Roman" panose="02020603050405020304" pitchFamily="18" charset="0"/>
                <a:ea typeface="黑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see</a:t>
            </a:r>
            <a:r>
              <a:rPr lang="zh-CN" altLang="zh-CN" b="1">
                <a:latin typeface="Times New Roman" panose="02020603050405020304" pitchFamily="18" charset="0"/>
                <a:ea typeface="黑体" panose="02010609060101010101" pitchFamily="49" charset="-122"/>
                <a:cs typeface="Times New Roman" panose="02020603050405020304" pitchFamily="18" charset="0"/>
              </a:rPr>
              <a:t>与</a:t>
            </a:r>
            <a:r>
              <a:rPr lang="en-US" altLang="zh-CN" b="1">
                <a:latin typeface="Times New Roman" panose="02020603050405020304" pitchFamily="18" charset="0"/>
                <a:ea typeface="宋体" panose="02010600030101010101" pitchFamily="2" charset="-122"/>
                <a:cs typeface="Times New Roman" panose="02020603050405020304" pitchFamily="18" charset="0"/>
              </a:rPr>
              <a:t>watch</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indent="713740" algn="dist" hangingPunct="0"/>
            <a:r>
              <a:rPr lang="zh-CN" altLang="zh-CN" b="1">
                <a:latin typeface="Times New Roman" panose="02020603050405020304" pitchFamily="18" charset="0"/>
                <a:ea typeface="楷体" panose="02010609060101010101" pitchFamily="49" charset="-122"/>
                <a:cs typeface="Times New Roman" panose="02020603050405020304" pitchFamily="18" charset="0"/>
              </a:rPr>
              <a:t>三者都有</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看</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的意思</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look</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at</a:t>
            </a:r>
            <a:r>
              <a:rPr lang="zh-CN" altLang="zh-CN" b="1">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看</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侧重看的动作</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see</a:t>
            </a:r>
            <a:r>
              <a:rPr lang="zh-CN" altLang="zh-CN" b="1">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看到</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侧重看的结果</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watch</a:t>
            </a:r>
            <a:r>
              <a:rPr lang="zh-CN" altLang="zh-CN" b="1">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观看</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侧重看的专</a:t>
            </a:r>
            <a:endParaRPr lang="en-US" altLang="zh-CN" b="1">
              <a:latin typeface="Times New Roman" panose="02020603050405020304" pitchFamily="18" charset="0"/>
              <a:ea typeface="楷体" panose="02010609060101010101" pitchFamily="49" charset="-122"/>
              <a:cs typeface="Times New Roman" panose="02020603050405020304" pitchFamily="18" charset="0"/>
            </a:endParaRPr>
          </a:p>
          <a:p>
            <a:pPr hangingPunct="0"/>
            <a:r>
              <a:rPr lang="zh-CN" altLang="zh-CN" b="1">
                <a:latin typeface="Times New Roman" panose="02020603050405020304" pitchFamily="18" charset="0"/>
                <a:ea typeface="楷体" panose="02010609060101010101" pitchFamily="49" charset="-122"/>
                <a:cs typeface="Times New Roman" panose="02020603050405020304" pitchFamily="18" charset="0"/>
              </a:rPr>
              <a:t>注度。</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6" name="图片 15">
            <a:extLst>
              <a:ext uri="{FF2B5EF4-FFF2-40B4-BE49-F238E27FC236}">
                <a16:creationId xmlns:a16="http://schemas.microsoft.com/office/drawing/2014/main" id="{CE37055B-CDC2-FE10-566C-45132867DA43}"/>
              </a:ext>
            </a:extLst>
          </p:cNvPr>
          <p:cNvPicPr>
            <a:picLocks noChangeAspect="1"/>
          </p:cNvPicPr>
          <p:nvPr/>
        </p:nvPicPr>
        <p:blipFill>
          <a:blip r:embed="rId2"/>
          <a:stretch>
            <a:fillRect/>
          </a:stretch>
        </p:blipFill>
        <p:spPr>
          <a:xfrm>
            <a:off x="360060" y="1359875"/>
            <a:ext cx="1689856" cy="502533"/>
          </a:xfrm>
          <a:prstGeom prst="rect">
            <a:avLst/>
          </a:prstGeom>
        </p:spPr>
      </p:pic>
    </p:spTree>
    <p:extLst>
      <p:ext uri="{BB962C8B-B14F-4D97-AF65-F5344CB8AC3E}">
        <p14:creationId xmlns:p14="http://schemas.microsoft.com/office/powerpoint/2010/main" val="2203514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BCCC821-49F5-A745-71B5-58158560911C}"/>
              </a:ext>
            </a:extLst>
          </p:cNvPr>
          <p:cNvSpPr>
            <a:spLocks noGrp="1"/>
          </p:cNvSpPr>
          <p:nvPr>
            <p:ph idx="1"/>
          </p:nvPr>
        </p:nvSpPr>
        <p:spPr>
          <a:xfrm>
            <a:off x="360854" y="1139984"/>
            <a:ext cx="11485848" cy="3888500"/>
          </a:xfrm>
        </p:spPr>
        <p:txBody>
          <a:bodyPr/>
          <a:lstStyle/>
          <a:p>
            <a:pPr hangingPunct="0">
              <a:tabLst>
                <a:tab pos="3054350"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根据常识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仿照例子补全对话。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the West Lake?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in the east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Shandong?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Shandong is in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Haikou?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Haikou is in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Harbin?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Harbin 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Xinjiang?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Xinjiang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a:extLst>
              <a:ext uri="{FF2B5EF4-FFF2-40B4-BE49-F238E27FC236}">
                <a16:creationId xmlns:a16="http://schemas.microsoft.com/office/drawing/2014/main" id="{A2965DD6-D7E6-A404-3698-8796090A1F36}"/>
              </a:ext>
            </a:extLst>
          </p:cNvPr>
          <p:cNvPicPr>
            <a:picLocks noChangeAspect="1"/>
          </p:cNvPicPr>
          <p:nvPr/>
        </p:nvPicPr>
        <p:blipFill>
          <a:blip r:embed="rId2"/>
          <a:stretch>
            <a:fillRect/>
          </a:stretch>
        </p:blipFill>
        <p:spPr>
          <a:xfrm>
            <a:off x="1054646" y="1340767"/>
            <a:ext cx="2376264" cy="391699"/>
          </a:xfrm>
          <a:prstGeom prst="rect">
            <a:avLst/>
          </a:prstGeom>
        </p:spPr>
      </p:pic>
      <p:sp>
        <p:nvSpPr>
          <p:cNvPr id="5" name="文本框 4">
            <a:extLst>
              <a:ext uri="{FF2B5EF4-FFF2-40B4-BE49-F238E27FC236}">
                <a16:creationId xmlns:a16="http://schemas.microsoft.com/office/drawing/2014/main" id="{B5BCAAFF-F26C-1E84-EDBE-44017B22B4E4}"/>
              </a:ext>
            </a:extLst>
          </p:cNvPr>
          <p:cNvSpPr txBox="1"/>
          <p:nvPr/>
        </p:nvSpPr>
        <p:spPr>
          <a:xfrm>
            <a:off x="7233617" y="2551489"/>
            <a:ext cx="864096" cy="523220"/>
          </a:xfrm>
          <a:prstGeom prst="rect">
            <a:avLst/>
          </a:prstGeom>
          <a:noFill/>
        </p:spPr>
        <p:txBody>
          <a:bodyPr wrap="square">
            <a:spAutoFit/>
          </a:bodyPr>
          <a:lstStyle/>
          <a:p>
            <a:r>
              <a:rPr lang="en-US" altLang="zh-CN" sz="2800">
                <a:solidFill>
                  <a:srgbClr val="FF0000"/>
                </a:solidFill>
                <a:effectLst/>
              </a:rPr>
              <a:t>east</a:t>
            </a:r>
            <a:endParaRPr lang="zh-CN" altLang="en-US"/>
          </a:p>
        </p:txBody>
      </p:sp>
      <p:sp>
        <p:nvSpPr>
          <p:cNvPr id="8" name="文本框 7">
            <a:extLst>
              <a:ext uri="{FF2B5EF4-FFF2-40B4-BE49-F238E27FC236}">
                <a16:creationId xmlns:a16="http://schemas.microsoft.com/office/drawing/2014/main" id="{956B55F5-2A8B-4D31-7F28-66D025710FCF}"/>
              </a:ext>
            </a:extLst>
          </p:cNvPr>
          <p:cNvSpPr txBox="1"/>
          <p:nvPr/>
        </p:nvSpPr>
        <p:spPr>
          <a:xfrm>
            <a:off x="6489154" y="3186440"/>
            <a:ext cx="2486372" cy="523220"/>
          </a:xfrm>
          <a:prstGeom prst="rect">
            <a:avLst/>
          </a:prstGeom>
          <a:noFill/>
        </p:spPr>
        <p:txBody>
          <a:bodyPr wrap="square">
            <a:spAutoFit/>
          </a:bodyPr>
          <a:lstStyle/>
          <a:p>
            <a:r>
              <a:rPr lang="en-US" altLang="zh-CN" sz="2800">
                <a:solidFill>
                  <a:srgbClr val="FF0000"/>
                </a:solidFill>
                <a:effectLst/>
              </a:rPr>
              <a:t>south of China</a:t>
            </a:r>
            <a:endParaRPr lang="zh-CN" altLang="en-US"/>
          </a:p>
        </p:txBody>
      </p:sp>
      <p:sp>
        <p:nvSpPr>
          <p:cNvPr id="10" name="文本框 9">
            <a:extLst>
              <a:ext uri="{FF2B5EF4-FFF2-40B4-BE49-F238E27FC236}">
                <a16:creationId xmlns:a16="http://schemas.microsoft.com/office/drawing/2014/main" id="{DC843C36-8A0F-83F1-4C8C-4FDFB9138910}"/>
              </a:ext>
            </a:extLst>
          </p:cNvPr>
          <p:cNvSpPr txBox="1"/>
          <p:nvPr/>
        </p:nvSpPr>
        <p:spPr>
          <a:xfrm>
            <a:off x="5503912" y="3821391"/>
            <a:ext cx="3430034" cy="523220"/>
          </a:xfrm>
          <a:prstGeom prst="rect">
            <a:avLst/>
          </a:prstGeom>
          <a:noFill/>
        </p:spPr>
        <p:txBody>
          <a:bodyPr wrap="square">
            <a:spAutoFit/>
          </a:bodyPr>
          <a:lstStyle/>
          <a:p>
            <a:r>
              <a:rPr lang="en-US" altLang="zh-CN" sz="2800">
                <a:solidFill>
                  <a:srgbClr val="FF0000"/>
                </a:solidFill>
                <a:effectLst/>
              </a:rPr>
              <a:t>in the north of China</a:t>
            </a:r>
            <a:endParaRPr lang="zh-CN" altLang="en-US"/>
          </a:p>
        </p:txBody>
      </p:sp>
      <p:sp>
        <p:nvSpPr>
          <p:cNvPr id="12" name="文本框 11">
            <a:extLst>
              <a:ext uri="{FF2B5EF4-FFF2-40B4-BE49-F238E27FC236}">
                <a16:creationId xmlns:a16="http://schemas.microsoft.com/office/drawing/2014/main" id="{4A28A512-9819-F464-DEE1-EA9DE0D28FA3}"/>
              </a:ext>
            </a:extLst>
          </p:cNvPr>
          <p:cNvSpPr txBox="1"/>
          <p:nvPr/>
        </p:nvSpPr>
        <p:spPr>
          <a:xfrm>
            <a:off x="5663158" y="4456048"/>
            <a:ext cx="3600400" cy="523220"/>
          </a:xfrm>
          <a:prstGeom prst="rect">
            <a:avLst/>
          </a:prstGeom>
          <a:noFill/>
        </p:spPr>
        <p:txBody>
          <a:bodyPr wrap="square">
            <a:spAutoFit/>
          </a:bodyPr>
          <a:lstStyle/>
          <a:p>
            <a:r>
              <a:rPr lang="en-US" altLang="zh-CN" sz="2800">
                <a:solidFill>
                  <a:srgbClr val="FF0000"/>
                </a:solidFill>
                <a:effectLst/>
              </a:rPr>
              <a:t>is in the west of China</a:t>
            </a:r>
            <a:endParaRPr lang="zh-CN" altLang="en-US"/>
          </a:p>
        </p:txBody>
      </p:sp>
    </p:spTree>
    <p:extLst>
      <p:ext uri="{BB962C8B-B14F-4D97-AF65-F5344CB8AC3E}">
        <p14:creationId xmlns:p14="http://schemas.microsoft.com/office/powerpoint/2010/main" val="37061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id="{41543627-26BB-483A-E7E8-CA7D011BA068}"/>
              </a:ext>
            </a:extLst>
          </p:cNvPr>
          <p:cNvSpPr/>
          <p:nvPr/>
        </p:nvSpPr>
        <p:spPr bwMode="auto">
          <a:xfrm>
            <a:off x="361646" y="1716364"/>
            <a:ext cx="11484262" cy="3080788"/>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9" name="内容占位符 8">
            <a:extLst>
              <a:ext uri="{FF2B5EF4-FFF2-40B4-BE49-F238E27FC236}">
                <a16:creationId xmlns:a16="http://schemas.microsoft.com/office/drawing/2014/main" id="{06FC4294-3E15-36FD-C740-F8D33F44A8FE}"/>
              </a:ext>
            </a:extLst>
          </p:cNvPr>
          <p:cNvSpPr>
            <a:spLocks noGrp="1"/>
          </p:cNvSpPr>
          <p:nvPr>
            <p:ph idx="1"/>
          </p:nvPr>
        </p:nvSpPr>
        <p:spPr>
          <a:xfrm>
            <a:off x="360060" y="2201312"/>
            <a:ext cx="11485848" cy="2595839"/>
          </a:xfrm>
        </p:spPr>
        <p:txBody>
          <a:bodyPr/>
          <a:lstStyle/>
          <a:p>
            <a:pPr algn="ctr" hangingPunct="0"/>
            <a:r>
              <a:rPr lang="zh-CN" altLang="zh-CN" b="1">
                <a:latin typeface="Times New Roman" panose="02020603050405020304" pitchFamily="18" charset="0"/>
                <a:ea typeface="黑体" panose="02010609060101010101" pitchFamily="49" charset="-122"/>
                <a:cs typeface="Times New Roman" panose="02020603050405020304" pitchFamily="18" charset="0"/>
              </a:rPr>
              <a:t>方位词</a:t>
            </a:r>
            <a:r>
              <a:rPr lang="zh-CN" altLang="zh-CN" b="1">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b="1">
                <a:latin typeface="Times New Roman" panose="02020603050405020304" pitchFamily="18" charset="0"/>
                <a:ea typeface="楷体" panose="02010609060101010101" pitchFamily="49" charset="-122"/>
                <a:cs typeface="Times New Roman" panose="02020603050405020304" pitchFamily="18" charset="0"/>
              </a:rPr>
              <a:t>基础方位词汇</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①</a:t>
            </a:r>
            <a:r>
              <a:rPr lang="en-US" altLang="zh-CN" b="1">
                <a:latin typeface="Times New Roman" panose="02020603050405020304" pitchFamily="18" charset="0"/>
                <a:ea typeface="宋体" panose="02010600030101010101" pitchFamily="2" charset="-122"/>
                <a:cs typeface="Times New Roman" panose="02020603050405020304" pitchFamily="18" charset="0"/>
              </a:rPr>
              <a:t>north, south,</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east, west,</a:t>
            </a:r>
            <a:r>
              <a:rPr lang="zh-CN" altLang="zh-CN" b="1">
                <a:latin typeface="Times New Roman" panose="02020603050405020304" pitchFamily="18" charset="0"/>
                <a:ea typeface="楷体" panose="02010609060101010101" pitchFamily="49" charset="-122"/>
                <a:cs typeface="Times New Roman" panose="02020603050405020304" pitchFamily="18" charset="0"/>
              </a:rPr>
              <a:t>首字母缩写</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N</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北</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S</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南</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W</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西</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E</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东</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宋体" panose="02010600030101010101" pitchFamily="2" charset="-122"/>
                <a:cs typeface="宋体" panose="02010600030101010101" pitchFamily="2" charset="-122"/>
              </a:rPr>
              <a:t>②</a:t>
            </a:r>
            <a:r>
              <a:rPr lang="zh-CN" altLang="zh-CN" b="1">
                <a:latin typeface="Times New Roman" panose="02020603050405020304" pitchFamily="18" charset="0"/>
                <a:ea typeface="楷体" panose="02010609060101010101" pitchFamily="49" charset="-122"/>
                <a:cs typeface="Times New Roman" panose="02020603050405020304" pitchFamily="18" charset="0"/>
              </a:rPr>
              <a:t>太阳关联法</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太阳东升</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east</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西落</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west</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图片 12">
            <a:extLst>
              <a:ext uri="{FF2B5EF4-FFF2-40B4-BE49-F238E27FC236}">
                <a16:creationId xmlns:a16="http://schemas.microsoft.com/office/drawing/2014/main" id="{9929B6E2-4AD8-0717-2B85-BC1FBD9FA9E1}"/>
              </a:ext>
            </a:extLst>
          </p:cNvPr>
          <p:cNvPicPr>
            <a:picLocks noChangeAspect="1"/>
          </p:cNvPicPr>
          <p:nvPr/>
        </p:nvPicPr>
        <p:blipFill>
          <a:blip r:embed="rId2"/>
          <a:stretch>
            <a:fillRect/>
          </a:stretch>
        </p:blipFill>
        <p:spPr>
          <a:xfrm>
            <a:off x="367204" y="1713921"/>
            <a:ext cx="1670440" cy="502533"/>
          </a:xfrm>
          <a:prstGeom prst="rect">
            <a:avLst/>
          </a:prstGeom>
        </p:spPr>
      </p:pic>
    </p:spTree>
    <p:extLst>
      <p:ext uri="{BB962C8B-B14F-4D97-AF65-F5344CB8AC3E}">
        <p14:creationId xmlns:p14="http://schemas.microsoft.com/office/powerpoint/2010/main" val="36005515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C49AE2-3151-1E26-3E29-B84F935088A2}"/>
              </a:ext>
            </a:extLst>
          </p:cNvPr>
          <p:cNvSpPr>
            <a:spLocks noGrp="1"/>
          </p:cNvSpPr>
          <p:nvPr>
            <p:ph idx="1"/>
          </p:nvPr>
        </p:nvSpPr>
        <p:spPr>
          <a:xfrm>
            <a:off x="360854" y="764704"/>
            <a:ext cx="11485848" cy="6001643"/>
          </a:xfrm>
        </p:spPr>
        <p:txBody>
          <a:bodyPr/>
          <a:lstStyle/>
          <a:p>
            <a:pPr hangingPunct="0">
              <a:tabLst>
                <a:tab pos="4231005" algn="l"/>
                <a:tab pos="8191500" algn="l"/>
              </a:tabLst>
            </a:pP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a:t>
            </a:r>
            <a:r>
              <a:rPr lang="zh-CN" altLang="zh-CN" sz="26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6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600"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大</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明和西蒙来到美国纽约参观帝国大厦</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让我们一起去了解一下这栋著名的建筑吧</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从方框中选择合适的句子</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有两项多余</a:t>
            </a:r>
            <a:r>
              <a:rPr lang="zh-CN" altLang="zh-CN" sz="2600"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6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this?</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600" dirty="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6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Wow, it’s so high</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a:t>
            </a:r>
            <a:r>
              <a:rPr lang="en-US" altLang="zh-CN" sz="26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600" dirty="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dirty="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6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 really high. </a:t>
            </a:r>
            <a:r>
              <a:rPr lang="en-US" altLang="zh-CN" sz="26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600" dirty="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600" dirty="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 course. It has a long history</a:t>
            </a:r>
            <a:r>
              <a:rPr lang="en-US" altLang="zh-CN"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tabLst>
                <a:tab pos="4231005" algn="l"/>
                <a:tab pos="8191500" algn="l"/>
              </a:tabLst>
            </a:pPr>
            <a:r>
              <a:rPr lang="en-US" altLang="zh-CN"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Daming</a:t>
            </a:r>
            <a:r>
              <a:rPr lang="zh-CN"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 it looks beautiful</a:t>
            </a:r>
            <a:r>
              <a:rPr lang="en-US" altLang="zh-CN"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FAAA2ABE-E16F-B1D8-4197-EFEA1DE23C31}"/>
              </a:ext>
            </a:extLst>
          </p:cNvPr>
          <p:cNvSpPr txBox="1">
            <a:spLocks/>
          </p:cNvSpPr>
          <p:nvPr/>
        </p:nvSpPr>
        <p:spPr bwMode="auto">
          <a:xfrm>
            <a:off x="5895358" y="2054251"/>
            <a:ext cx="6013240" cy="421756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Let’s climb the stairs to the top</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That’s right</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very high</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It’s more than four hundred metres high</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Is it very old?</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Do you want to climb to the top?</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It’s the Empire State Building</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20FB786C-18AE-48F9-B3FC-3E2045742328}"/>
              </a:ext>
            </a:extLst>
          </p:cNvPr>
          <p:cNvSpPr txBox="1"/>
          <p:nvPr/>
        </p:nvSpPr>
        <p:spPr>
          <a:xfrm>
            <a:off x="2350790" y="3220249"/>
            <a:ext cx="454918" cy="523220"/>
          </a:xfrm>
          <a:prstGeom prst="rect">
            <a:avLst/>
          </a:prstGeom>
          <a:noFill/>
        </p:spPr>
        <p:txBody>
          <a:bodyPr wrap="square">
            <a:spAutoFit/>
          </a:bodyPr>
          <a:lstStyle/>
          <a:p>
            <a:r>
              <a:rPr lang="en-US" altLang="zh-CN" sz="2800">
                <a:solidFill>
                  <a:srgbClr val="FF0000"/>
                </a:solidFill>
                <a:effectLst/>
              </a:rPr>
              <a:t>G</a:t>
            </a:r>
            <a:endParaRPr lang="zh-CN" altLang="en-US"/>
          </a:p>
        </p:txBody>
      </p:sp>
      <p:sp>
        <p:nvSpPr>
          <p:cNvPr id="11" name="文本框 10">
            <a:extLst>
              <a:ext uri="{FF2B5EF4-FFF2-40B4-BE49-F238E27FC236}">
                <a16:creationId xmlns:a16="http://schemas.microsoft.com/office/drawing/2014/main" id="{CD5D9CE0-B7C5-F725-7E19-2661DC17F263}"/>
              </a:ext>
            </a:extLst>
          </p:cNvPr>
          <p:cNvSpPr txBox="1"/>
          <p:nvPr/>
        </p:nvSpPr>
        <p:spPr>
          <a:xfrm>
            <a:off x="3038475" y="4415810"/>
            <a:ext cx="494531" cy="523220"/>
          </a:xfrm>
          <a:prstGeom prst="rect">
            <a:avLst/>
          </a:prstGeom>
          <a:noFill/>
        </p:spPr>
        <p:txBody>
          <a:bodyPr wrap="square">
            <a:spAutoFit/>
          </a:bodyPr>
          <a:lstStyle/>
          <a:p>
            <a:r>
              <a:rPr lang="en-US" altLang="zh-CN" sz="2800">
                <a:solidFill>
                  <a:srgbClr val="FF0000"/>
                </a:solidFill>
                <a:effectLst/>
              </a:rPr>
              <a:t>D</a:t>
            </a:r>
            <a:endParaRPr lang="zh-CN" altLang="en-US"/>
          </a:p>
        </p:txBody>
      </p:sp>
      <p:sp>
        <p:nvSpPr>
          <p:cNvPr id="13" name="文本框 12">
            <a:extLst>
              <a:ext uri="{FF2B5EF4-FFF2-40B4-BE49-F238E27FC236}">
                <a16:creationId xmlns:a16="http://schemas.microsoft.com/office/drawing/2014/main" id="{F630DC02-CDE8-935F-7DAF-24DC1479148B}"/>
              </a:ext>
            </a:extLst>
          </p:cNvPr>
          <p:cNvSpPr txBox="1"/>
          <p:nvPr/>
        </p:nvSpPr>
        <p:spPr>
          <a:xfrm>
            <a:off x="5096619" y="4994012"/>
            <a:ext cx="494531" cy="523220"/>
          </a:xfrm>
          <a:prstGeom prst="rect">
            <a:avLst/>
          </a:prstGeom>
          <a:noFill/>
        </p:spPr>
        <p:txBody>
          <a:bodyPr wrap="square">
            <a:spAutoFit/>
          </a:bodyPr>
          <a:lstStyle/>
          <a:p>
            <a:r>
              <a:rPr lang="en-US" altLang="zh-CN" sz="2800">
                <a:solidFill>
                  <a:srgbClr val="FF0000"/>
                </a:solidFill>
                <a:effectLst/>
              </a:rPr>
              <a:t>E</a:t>
            </a:r>
            <a:endParaRPr lang="zh-CN" altLang="en-US"/>
          </a:p>
        </p:txBody>
      </p:sp>
      <p:pic>
        <p:nvPicPr>
          <p:cNvPr id="4" name="图片 3"/>
          <p:cNvPicPr>
            <a:picLocks noChangeAspect="1"/>
          </p:cNvPicPr>
          <p:nvPr/>
        </p:nvPicPr>
        <p:blipFill>
          <a:blip r:embed="rId2"/>
          <a:stretch>
            <a:fillRect/>
          </a:stretch>
        </p:blipFill>
        <p:spPr>
          <a:xfrm>
            <a:off x="1014309" y="908720"/>
            <a:ext cx="2672962" cy="433923"/>
          </a:xfrm>
          <a:prstGeom prst="rect">
            <a:avLst/>
          </a:prstGeom>
        </p:spPr>
      </p:pic>
    </p:spTree>
    <p:extLst>
      <p:ext uri="{BB962C8B-B14F-4D97-AF65-F5344CB8AC3E}">
        <p14:creationId xmlns:p14="http://schemas.microsoft.com/office/powerpoint/2010/main" val="328979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1EC4BCB-2AE0-4220-980E-C2A1A06EBD88}"/>
              </a:ext>
            </a:extLst>
          </p:cNvPr>
          <p:cNvSpPr>
            <a:spLocks noGrp="1"/>
          </p:cNvSpPr>
          <p:nvPr>
            <p:ph idx="1"/>
          </p:nvPr>
        </p:nvSpPr>
        <p:spPr>
          <a:xfrm>
            <a:off x="360854" y="1054210"/>
            <a:ext cx="11485848" cy="3017236"/>
          </a:xfrm>
        </p:spPr>
        <p:txBody>
          <a:bodyPr/>
          <a:lstStyle/>
          <a:p>
            <a:pPr hangingPunct="0">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60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course, but can I?</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not? </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en-US" sz="2600">
                <a:solidFill>
                  <a:schemeClr val="bg1"/>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chemeClr val="bg1"/>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Ah </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you kidding me?</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Simon</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 ha </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1F007CB2-9A6A-EC3E-0C20-FB22B917387B}"/>
              </a:ext>
            </a:extLst>
          </p:cNvPr>
          <p:cNvSpPr txBox="1"/>
          <p:nvPr/>
        </p:nvSpPr>
        <p:spPr>
          <a:xfrm>
            <a:off x="2435919" y="1188319"/>
            <a:ext cx="456431" cy="492443"/>
          </a:xfrm>
          <a:prstGeom prst="rect">
            <a:avLst/>
          </a:prstGeom>
          <a:noFill/>
        </p:spPr>
        <p:txBody>
          <a:bodyPr wrap="square">
            <a:spAutoFit/>
          </a:bodyPr>
          <a:lstStyle/>
          <a:p>
            <a:r>
              <a:rPr lang="en-US" altLang="zh-CN" sz="2600">
                <a:solidFill>
                  <a:srgbClr val="FF0000"/>
                </a:solidFill>
                <a:effectLst/>
              </a:rPr>
              <a:t>F</a:t>
            </a:r>
            <a:endParaRPr lang="zh-CN" altLang="en-US" sz="2600"/>
          </a:p>
        </p:txBody>
      </p:sp>
      <p:sp>
        <p:nvSpPr>
          <p:cNvPr id="6" name="文本框 5">
            <a:extLst>
              <a:ext uri="{FF2B5EF4-FFF2-40B4-BE49-F238E27FC236}">
                <a16:creationId xmlns:a16="http://schemas.microsoft.com/office/drawing/2014/main" id="{AB4E8AC2-332A-1053-276F-4CFC517DD429}"/>
              </a:ext>
            </a:extLst>
          </p:cNvPr>
          <p:cNvSpPr txBox="1"/>
          <p:nvPr/>
        </p:nvSpPr>
        <p:spPr>
          <a:xfrm>
            <a:off x="3766567" y="2380745"/>
            <a:ext cx="456431" cy="492443"/>
          </a:xfrm>
          <a:prstGeom prst="rect">
            <a:avLst/>
          </a:prstGeom>
          <a:noFill/>
        </p:spPr>
        <p:txBody>
          <a:bodyPr wrap="square">
            <a:spAutoFit/>
          </a:bodyPr>
          <a:lstStyle/>
          <a:p>
            <a:r>
              <a:rPr lang="en-US" altLang="zh-CN" sz="2600">
                <a:solidFill>
                  <a:srgbClr val="FF0000"/>
                </a:solidFill>
                <a:effectLst/>
              </a:rPr>
              <a:t>A</a:t>
            </a:r>
            <a:endParaRPr lang="zh-CN" altLang="en-US" sz="2600"/>
          </a:p>
        </p:txBody>
      </p:sp>
      <p:sp>
        <p:nvSpPr>
          <p:cNvPr id="5" name="内容占位符 1">
            <a:extLst>
              <a:ext uri="{FF2B5EF4-FFF2-40B4-BE49-F238E27FC236}">
                <a16:creationId xmlns:a16="http://schemas.microsoft.com/office/drawing/2014/main" id="{FAAA2ABE-E16F-B1D8-4197-EFEA1DE23C31}"/>
              </a:ext>
            </a:extLst>
          </p:cNvPr>
          <p:cNvSpPr txBox="1">
            <a:spLocks/>
          </p:cNvSpPr>
          <p:nvPr/>
        </p:nvSpPr>
        <p:spPr bwMode="auto">
          <a:xfrm>
            <a:off x="5960334" y="1052736"/>
            <a:ext cx="6255552" cy="421756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Let’s climb the stairs to the top</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That’s right</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very high</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It’s more than four hundred metres high</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Is it very old?</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Do you want to climb to the top?</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It’s the Empire State Building</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848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7E6803-5DB5-2E51-87FF-60149A5A6D5D}"/>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276C2914-67A6-B63C-68E2-3931C3EBCCBC}"/>
              </a:ext>
            </a:extLst>
          </p:cNvPr>
          <p:cNvSpPr>
            <a:spLocks noGrp="1"/>
          </p:cNvSpPr>
          <p:nvPr>
            <p:ph idx="1"/>
          </p:nvPr>
        </p:nvSpPr>
        <p:spPr>
          <a:xfrm>
            <a:off x="360854" y="1927482"/>
            <a:ext cx="11485848" cy="324217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 I’m Amy. I’m from the UK. The full name is the United Kingdom of Great Britain and Northern Ireland. It includes England, Scotland, Wales and Northern Ireland. There are 66 cities in the UK. Edinburgh</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爱丁堡</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 famous cultural ancient city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文化古城</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UK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自主探究提优-通.eps" descr="id:2147491794;FounderCES">
            <a:extLst>
              <a:ext uri="{FF2B5EF4-FFF2-40B4-BE49-F238E27FC236}">
                <a16:creationId xmlns:a16="http://schemas.microsoft.com/office/drawing/2014/main" id="{72473D63-2B10-443A-A716-788E0462FFE4}"/>
              </a:ext>
            </a:extLst>
          </p:cNvPr>
          <p:cNvPicPr>
            <a:picLocks noChangeAspect="1"/>
          </p:cNvPicPr>
          <p:nvPr/>
        </p:nvPicPr>
        <p:blipFill>
          <a:blip r:embed="rId2"/>
          <a:stretch>
            <a:fillRect/>
          </a:stretch>
        </p:blipFill>
        <p:spPr>
          <a:xfrm>
            <a:off x="360854" y="1053984"/>
            <a:ext cx="9478768" cy="785568"/>
          </a:xfrm>
          <a:prstGeom prst="rect">
            <a:avLst/>
          </a:prstGeom>
        </p:spPr>
      </p:pic>
    </p:spTree>
    <p:extLst>
      <p:ext uri="{BB962C8B-B14F-4D97-AF65-F5344CB8AC3E}">
        <p14:creationId xmlns:p14="http://schemas.microsoft.com/office/powerpoint/2010/main" val="5255908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0D0BF9D-8035-871D-EEB4-50CD944DDD56}"/>
              </a:ext>
            </a:extLst>
          </p:cNvPr>
          <p:cNvSpPr>
            <a:spLocks noGrp="1"/>
          </p:cNvSpPr>
          <p:nvPr>
            <p:ph idx="1"/>
          </p:nvPr>
        </p:nvSpPr>
        <p:spPr>
          <a:xfrm>
            <a:off x="360854" y="1139984"/>
            <a:ext cx="11485848" cy="3888500"/>
          </a:xfrm>
        </p:spPr>
        <p:txBody>
          <a:bodyPr/>
          <a:lstStyle/>
          <a:p>
            <a:pPr indent="718185"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 I’m Daming. I’m from China. It includes 34 provincial-level administrative regions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省级行政区</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Hong Kong is one of them in China. It is in the south of China. It is called the Oriental Pearl</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东方之珠</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Xizang is a very big autonomous region</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自治区</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in the southwest of China. Its average altitude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平均海拔</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more than 4 thousand metres. And it is known as “the roof of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1316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E223490-BAE8-B20B-0881-565F37C25033}"/>
              </a:ext>
            </a:extLst>
          </p:cNvPr>
          <p:cNvSpPr>
            <a:spLocks noGrp="1"/>
          </p:cNvSpPr>
          <p:nvPr>
            <p:ph idx="1"/>
          </p:nvPr>
        </p:nvSpPr>
        <p:spPr>
          <a:xfrm>
            <a:off x="360854" y="1139984"/>
            <a:ext cx="11485848" cy="324217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cities are there in the UK?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There are fifty-five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There are sixty-six</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There are forty-six</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B8CA4083-7C39-7A75-018C-A1DC99041D97}"/>
              </a:ext>
            </a:extLst>
          </p:cNvPr>
          <p:cNvSpPr txBox="1"/>
          <p:nvPr/>
        </p:nvSpPr>
        <p:spPr>
          <a:xfrm>
            <a:off x="982638" y="1916832"/>
            <a:ext cx="432048" cy="523220"/>
          </a:xfrm>
          <a:prstGeom prst="rect">
            <a:avLst/>
          </a:prstGeom>
          <a:noFill/>
        </p:spPr>
        <p:txBody>
          <a:bodyPr wrap="square">
            <a:spAutoFit/>
          </a:bodyPr>
          <a:lstStyle/>
          <a:p>
            <a:r>
              <a:rPr lang="en-US" altLang="zh-CN" sz="2800">
                <a:solidFill>
                  <a:srgbClr val="FF0000"/>
                </a:solidFill>
                <a:effectLst/>
              </a:rPr>
              <a:t>B</a:t>
            </a:r>
            <a:endParaRPr lang="zh-CN" altLang="en-US"/>
          </a:p>
        </p:txBody>
      </p:sp>
      <p:sp>
        <p:nvSpPr>
          <p:cNvPr id="5" name="Rectangle 1">
            <a:extLst>
              <a:ext uri="{FF2B5EF4-FFF2-40B4-BE49-F238E27FC236}">
                <a16:creationId xmlns:a16="http://schemas.microsoft.com/office/drawing/2014/main" id="{F05956DA-7F62-B8C6-152F-CDFC55CDAC89}"/>
              </a:ext>
            </a:extLst>
          </p:cNvPr>
          <p:cNvSpPr txBox="1">
            <a:spLocks noChangeArrowheads="1"/>
          </p:cNvSpPr>
          <p:nvPr/>
        </p:nvSpPr>
        <p:spPr bwMode="auto">
          <a:xfrm>
            <a:off x="586022" y="4419868"/>
            <a:ext cx="1126068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0" hangingPunct="0">
              <a:lnSpc>
                <a:spcPct val="100000"/>
              </a:lnSpc>
              <a:spcBef>
                <a:spcPct val="0"/>
              </a:spcBef>
              <a:tabLst/>
            </a:pPr>
            <a:r>
              <a:rPr lang="zh-CN" altLang="en-US" b="1">
                <a:solidFill>
                  <a:srgbClr val="FF0000"/>
                </a:solidFill>
                <a:latin typeface="宋体" panose="02010600030101010101" pitchFamily="2" charset="-122"/>
                <a:ea typeface="宋体" panose="02010600030101010101" pitchFamily="2" charset="-122"/>
                <a:cs typeface="Times New Roman" panose="02020603050405020304" pitchFamily="18" charset="0"/>
              </a:rPr>
              <a:t>由文中第一段倒数第二句可知，英国有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66</a:t>
            </a:r>
            <a:r>
              <a:rPr lang="zh-CN" altLang="en-US" b="1">
                <a:solidFill>
                  <a:srgbClr val="FF0000"/>
                </a:solidFill>
                <a:latin typeface="宋体" panose="02010600030101010101" pitchFamily="2" charset="-122"/>
                <a:ea typeface="宋体" panose="02010600030101010101" pitchFamily="2" charset="-122"/>
                <a:cs typeface="Times New Roman" panose="02020603050405020304" pitchFamily="18" charset="0"/>
              </a:rPr>
              <a:t>个城市，故选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en-US"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en-US" sz="700"/>
              <a:t> </a:t>
            </a:r>
            <a:endParaRPr lang="zh-CN" altLang="en-US" sz="1800">
              <a:latin typeface="Arial" panose="020B0604020202020204" pitchFamily="34" charset="0"/>
            </a:endParaRPr>
          </a:p>
        </p:txBody>
      </p:sp>
    </p:spTree>
    <p:extLst>
      <p:ext uri="{BB962C8B-B14F-4D97-AF65-F5344CB8AC3E}">
        <p14:creationId xmlns:p14="http://schemas.microsoft.com/office/powerpoint/2010/main" val="2279834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56FC03B-44DD-92F8-781F-05C0363A73D6}"/>
              </a:ext>
            </a:extLst>
          </p:cNvPr>
          <p:cNvSpPr>
            <a:spLocks noGrp="1"/>
          </p:cNvSpPr>
          <p:nvPr>
            <p:ph idx="1"/>
          </p:nvPr>
        </p:nvSpPr>
        <p:spPr>
          <a:xfrm>
            <a:off x="360854" y="1240282"/>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full name of the UK?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England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Scotland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United Kingdom of Great Britain and Northern Ireland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a:extLst>
              <a:ext uri="{FF2B5EF4-FFF2-40B4-BE49-F238E27FC236}">
                <a16:creationId xmlns:a16="http://schemas.microsoft.com/office/drawing/2014/main" id="{D4ADE7D5-A7CA-536A-AA6C-AAB7A6AB7EEA}"/>
              </a:ext>
            </a:extLst>
          </p:cNvPr>
          <p:cNvSpPr txBox="1">
            <a:spLocks/>
          </p:cNvSpPr>
          <p:nvPr/>
        </p:nvSpPr>
        <p:spPr bwMode="auto">
          <a:xfrm>
            <a:off x="586022" y="3772197"/>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由文中第一段第三句可知，英国的全称是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United Kingdom of Great Britain and Northern Ireland”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32EFFF2E-7472-92F3-A423-C45F244BEAF5}"/>
              </a:ext>
            </a:extLst>
          </p:cNvPr>
          <p:cNvSpPr txBox="1"/>
          <p:nvPr/>
        </p:nvSpPr>
        <p:spPr>
          <a:xfrm>
            <a:off x="948730" y="1369058"/>
            <a:ext cx="609972" cy="523220"/>
          </a:xfrm>
          <a:prstGeom prst="rect">
            <a:avLst/>
          </a:prstGeom>
          <a:noFill/>
        </p:spPr>
        <p:txBody>
          <a:bodyPr wrap="square">
            <a:spAutoFit/>
          </a:bodyPr>
          <a:lstStyle/>
          <a:p>
            <a:r>
              <a:rPr lang="en-US" altLang="zh-CN" sz="2800">
                <a:solidFill>
                  <a:srgbClr val="FF0000"/>
                </a:solidFill>
                <a:effectLst/>
              </a:rPr>
              <a:t>C</a:t>
            </a:r>
            <a:endParaRPr lang="zh-CN" altLang="en-US"/>
          </a:p>
        </p:txBody>
      </p:sp>
    </p:spTree>
    <p:extLst>
      <p:ext uri="{BB962C8B-B14F-4D97-AF65-F5344CB8AC3E}">
        <p14:creationId xmlns:p14="http://schemas.microsoft.com/office/powerpoint/2010/main" val="2916440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27482"/>
            <a:ext cx="11485848" cy="260019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选出所听句子中包含的单词或短语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east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south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west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课内基础提优-通.eps" descr="id:2147491752;FounderCES">
            <a:extLst>
              <a:ext uri="{FF2B5EF4-FFF2-40B4-BE49-F238E27FC236}">
                <a16:creationId xmlns:a16="http://schemas.microsoft.com/office/drawing/2014/main" id="{7334A859-1B04-BBC5-60F3-8CC9481D02E7}"/>
              </a:ext>
            </a:extLst>
          </p:cNvPr>
          <p:cNvPicPr>
            <a:picLocks noChangeAspect="1"/>
          </p:cNvPicPr>
          <p:nvPr/>
        </p:nvPicPr>
        <p:blipFill>
          <a:blip r:embed="rId2"/>
          <a:stretch>
            <a:fillRect/>
          </a:stretch>
        </p:blipFill>
        <p:spPr>
          <a:xfrm>
            <a:off x="360854" y="1055118"/>
            <a:ext cx="10558888" cy="782301"/>
          </a:xfrm>
          <a:prstGeom prst="rect">
            <a:avLst/>
          </a:prstGeom>
        </p:spPr>
      </p:pic>
      <p:sp>
        <p:nvSpPr>
          <p:cNvPr id="3" name="内容占位符 1">
            <a:extLst>
              <a:ext uri="{FF2B5EF4-FFF2-40B4-BE49-F238E27FC236}">
                <a16:creationId xmlns:a16="http://schemas.microsoft.com/office/drawing/2014/main" id="{3974D76D-EDC4-E344-1879-32DEDBD8F350}"/>
              </a:ext>
            </a:extLst>
          </p:cNvPr>
          <p:cNvSpPr txBox="1">
            <a:spLocks/>
          </p:cNvSpPr>
          <p:nvPr/>
        </p:nvSpPr>
        <p:spPr bwMode="auto">
          <a:xfrm>
            <a:off x="586022" y="4405689"/>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San Francisco is in the west of the US.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ADE14745-1764-6660-B36C-B63B9BDD96CA}"/>
              </a:ext>
            </a:extLst>
          </p:cNvPr>
          <p:cNvSpPr txBox="1"/>
          <p:nvPr/>
        </p:nvSpPr>
        <p:spPr>
          <a:xfrm>
            <a:off x="973494" y="2704361"/>
            <a:ext cx="441192" cy="523220"/>
          </a:xfrm>
          <a:prstGeom prst="rect">
            <a:avLst/>
          </a:prstGeom>
          <a:noFill/>
        </p:spPr>
        <p:txBody>
          <a:bodyPr wrap="square">
            <a:spAutoFit/>
          </a:bodyPr>
          <a:lstStyle/>
          <a:p>
            <a:r>
              <a:rPr lang="en-US" altLang="zh-CN" sz="2800">
                <a:solidFill>
                  <a:srgbClr val="FF0000"/>
                </a:solidFill>
                <a:effectLst/>
              </a:rPr>
              <a:t>C</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A0275D8-BBC3-931C-6C4E-03F8E5C8D5A6}"/>
              </a:ext>
            </a:extLst>
          </p:cNvPr>
          <p:cNvSpPr>
            <a:spLocks noGrp="1"/>
          </p:cNvSpPr>
          <p:nvPr>
            <p:ph idx="1"/>
          </p:nvPr>
        </p:nvSpPr>
        <p:spPr>
          <a:xfrm>
            <a:off x="360854" y="1778997"/>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Hong Kong called?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is called “the roof of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is called “the flower city”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is called the Oriental Pearl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a:extLst>
              <a:ext uri="{FF2B5EF4-FFF2-40B4-BE49-F238E27FC236}">
                <a16:creationId xmlns:a16="http://schemas.microsoft.com/office/drawing/2014/main" id="{3771A56F-CE39-7411-48B5-AABD404E60C3}"/>
              </a:ext>
            </a:extLst>
          </p:cNvPr>
          <p:cNvSpPr txBox="1">
            <a:spLocks/>
          </p:cNvSpPr>
          <p:nvPr/>
        </p:nvSpPr>
        <p:spPr bwMode="auto">
          <a:xfrm>
            <a:off x="586022" y="4274512"/>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由文中第二段第六句可知，香港被称为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Oriental Pearl”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8153A7EA-BF8D-60EA-4438-EFD56A0E2319}"/>
              </a:ext>
            </a:extLst>
          </p:cNvPr>
          <p:cNvSpPr txBox="1"/>
          <p:nvPr/>
        </p:nvSpPr>
        <p:spPr>
          <a:xfrm>
            <a:off x="958255" y="1898248"/>
            <a:ext cx="600447" cy="523220"/>
          </a:xfrm>
          <a:prstGeom prst="rect">
            <a:avLst/>
          </a:prstGeom>
          <a:noFill/>
        </p:spPr>
        <p:txBody>
          <a:bodyPr wrap="square">
            <a:spAutoFit/>
          </a:bodyPr>
          <a:lstStyle/>
          <a:p>
            <a:r>
              <a:rPr lang="en-US" altLang="zh-CN" sz="2800">
                <a:solidFill>
                  <a:srgbClr val="FF0000"/>
                </a:solidFill>
                <a:effectLst/>
              </a:rPr>
              <a:t>C</a:t>
            </a:r>
            <a:endParaRPr lang="zh-CN" altLang="en-US"/>
          </a:p>
        </p:txBody>
      </p:sp>
    </p:spTree>
    <p:extLst>
      <p:ext uri="{BB962C8B-B14F-4D97-AF65-F5344CB8AC3E}">
        <p14:creationId xmlns:p14="http://schemas.microsoft.com/office/powerpoint/2010/main" val="104889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0CC52E5-4A36-4E3C-8399-9362B12D6312}"/>
              </a:ext>
            </a:extLst>
          </p:cNvPr>
          <p:cNvSpPr>
            <a:spLocks noGrp="1"/>
          </p:cNvSpPr>
          <p:nvPr>
            <p:ph idx="1"/>
          </p:nvPr>
        </p:nvSpPr>
        <p:spPr>
          <a:xfrm>
            <a:off x="360854" y="836712"/>
            <a:ext cx="11485848" cy="4539191"/>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根据短文内容，回答下列问题。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Xizang?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Amy from? </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p>
        </p:txBody>
      </p:sp>
      <p:sp>
        <p:nvSpPr>
          <p:cNvPr id="4" name="文本框 3">
            <a:extLst>
              <a:ext uri="{FF2B5EF4-FFF2-40B4-BE49-F238E27FC236}">
                <a16:creationId xmlns:a16="http://schemas.microsoft.com/office/drawing/2014/main" id="{88D8D7A2-5F20-27C8-D2F8-F51444F354C9}"/>
              </a:ext>
            </a:extLst>
          </p:cNvPr>
          <p:cNvSpPr txBox="1"/>
          <p:nvPr/>
        </p:nvSpPr>
        <p:spPr>
          <a:xfrm>
            <a:off x="392857" y="2129373"/>
            <a:ext cx="6096000" cy="661207"/>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It is in the southwest of China.</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328A210C-958D-CE5C-54DF-AC3F40DEAAEE}"/>
              </a:ext>
            </a:extLst>
          </p:cNvPr>
          <p:cNvSpPr txBox="1">
            <a:spLocks/>
          </p:cNvSpPr>
          <p:nvPr/>
        </p:nvSpPr>
        <p:spPr bwMode="auto">
          <a:xfrm>
            <a:off x="392857" y="2773513"/>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由文中倒数第三句可知，西藏在中国的西南部，故答案为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is in the southwest of China.</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A2DA60A0-5DFE-E2E0-CB5E-5EE055445C5C}"/>
              </a:ext>
            </a:extLst>
          </p:cNvPr>
          <p:cNvSpPr txBox="1"/>
          <p:nvPr/>
        </p:nvSpPr>
        <p:spPr>
          <a:xfrm>
            <a:off x="421432" y="4685521"/>
            <a:ext cx="3585542" cy="661207"/>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She is from the UK.</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2">
            <a:extLst>
              <a:ext uri="{FF2B5EF4-FFF2-40B4-BE49-F238E27FC236}">
                <a16:creationId xmlns:a16="http://schemas.microsoft.com/office/drawing/2014/main" id="{B5ED3ED4-9D87-93A2-D223-7E40309E1619}"/>
              </a:ext>
            </a:extLst>
          </p:cNvPr>
          <p:cNvSpPr txBox="1">
            <a:spLocks/>
          </p:cNvSpPr>
          <p:nvPr/>
        </p:nvSpPr>
        <p:spPr bwMode="auto">
          <a:xfrm>
            <a:off x="360854" y="5339677"/>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由文中第二句可知，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来自英国，故答案为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is from the UK.</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6830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D2D8BB62-E8D5-C74F-67DD-D9A440E61249}"/>
              </a:ext>
            </a:extLst>
          </p:cNvPr>
          <p:cNvSpPr/>
          <p:nvPr/>
        </p:nvSpPr>
        <p:spPr bwMode="auto">
          <a:xfrm>
            <a:off x="361645" y="1124744"/>
            <a:ext cx="11467913" cy="5112568"/>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4" name="内容占位符 3">
            <a:extLst>
              <a:ext uri="{FF2B5EF4-FFF2-40B4-BE49-F238E27FC236}">
                <a16:creationId xmlns:a16="http://schemas.microsoft.com/office/drawing/2014/main" id="{DDC4649A-9D94-F24B-461E-485C3B1EB704}"/>
              </a:ext>
            </a:extLst>
          </p:cNvPr>
          <p:cNvSpPr>
            <a:spLocks noGrp="1"/>
          </p:cNvSpPr>
          <p:nvPr>
            <p:ph idx="1"/>
          </p:nvPr>
        </p:nvSpPr>
        <p:spPr>
          <a:xfrm>
            <a:off x="360854" y="1702481"/>
            <a:ext cx="11485848" cy="4534831"/>
          </a:xfrm>
        </p:spPr>
        <p:txBody>
          <a:bodyPr/>
          <a:lstStyle/>
          <a:p>
            <a:pPr algn="ctr" hangingPunct="0"/>
            <a:r>
              <a:rPr lang="zh-CN" altLang="zh-CN" b="1">
                <a:latin typeface="Times New Roman" panose="02020603050405020304" pitchFamily="18" charset="0"/>
                <a:ea typeface="黑体" panose="02010609060101010101" pitchFamily="49" charset="-122"/>
                <a:cs typeface="Times New Roman" panose="02020603050405020304" pitchFamily="18" charset="0"/>
              </a:rPr>
              <a:t>阅读理解的解题方法和技巧</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1.</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做题前</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先要浏览问题</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带着问题或者记住关键词</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快速在文章中寻找对应的点。</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2.</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着重去看文章的标题、每一段的第一句话以及最后一句话</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这样做的目的是可以快速了解并掌握每一段及全文的大体意思。</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3.</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带着问题去细读文章</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养成找到与答案相对应的句子就画线作为标注的好习惯</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这样是为了更好地定位以便节省时间。</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a:extLst>
              <a:ext uri="{FF2B5EF4-FFF2-40B4-BE49-F238E27FC236}">
                <a16:creationId xmlns:a16="http://schemas.microsoft.com/office/drawing/2014/main" id="{DFFCCF78-6AB5-D406-CEBA-611C70502A78}"/>
              </a:ext>
            </a:extLst>
          </p:cNvPr>
          <p:cNvPicPr>
            <a:picLocks noChangeAspect="1"/>
          </p:cNvPicPr>
          <p:nvPr/>
        </p:nvPicPr>
        <p:blipFill>
          <a:blip r:embed="rId2"/>
          <a:stretch>
            <a:fillRect/>
          </a:stretch>
        </p:blipFill>
        <p:spPr>
          <a:xfrm>
            <a:off x="337361" y="1108497"/>
            <a:ext cx="2013429" cy="597911"/>
          </a:xfrm>
          <a:prstGeom prst="rect">
            <a:avLst/>
          </a:prstGeom>
        </p:spPr>
      </p:pic>
    </p:spTree>
    <p:extLst>
      <p:ext uri="{BB962C8B-B14F-4D97-AF65-F5344CB8AC3E}">
        <p14:creationId xmlns:p14="http://schemas.microsoft.com/office/powerpoint/2010/main" val="3557245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764704"/>
            <a:ext cx="11485848" cy="195386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kilometres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kilograms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kilo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7A69C93D-FE72-7FB2-0716-B974B69074B3}"/>
              </a:ext>
            </a:extLst>
          </p:cNvPr>
          <p:cNvSpPr txBox="1"/>
          <p:nvPr/>
        </p:nvSpPr>
        <p:spPr>
          <a:xfrm>
            <a:off x="973494" y="893480"/>
            <a:ext cx="441192" cy="523220"/>
          </a:xfrm>
          <a:prstGeom prst="rect">
            <a:avLst/>
          </a:prstGeom>
          <a:noFill/>
        </p:spPr>
        <p:txBody>
          <a:bodyPr wrap="square">
            <a:spAutoFit/>
          </a:bodyPr>
          <a:lstStyle/>
          <a:p>
            <a:r>
              <a:rPr lang="en-US" altLang="zh-CN" sz="2800">
                <a:solidFill>
                  <a:srgbClr val="FF0000"/>
                </a:solidFill>
                <a:effectLst/>
              </a:rPr>
              <a:t>A</a:t>
            </a:r>
            <a:endParaRPr lang="zh-CN" altLang="en-US"/>
          </a:p>
        </p:txBody>
      </p:sp>
      <p:sp>
        <p:nvSpPr>
          <p:cNvPr id="4" name="内容占位符 2">
            <a:extLst>
              <a:ext uri="{FF2B5EF4-FFF2-40B4-BE49-F238E27FC236}">
                <a16:creationId xmlns:a16="http://schemas.microsoft.com/office/drawing/2014/main" id="{9FE51A44-5594-DF5B-DEDF-61D479D85C12}"/>
              </a:ext>
            </a:extLst>
          </p:cNvPr>
          <p:cNvSpPr txBox="1">
            <a:spLocks/>
          </p:cNvSpPr>
          <p:nvPr/>
        </p:nvSpPr>
        <p:spPr bwMode="auto">
          <a:xfrm>
            <a:off x="586022" y="2610279"/>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It’s more than </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twenty thousand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kilometres</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long.</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4">
            <a:extLst>
              <a:ext uri="{FF2B5EF4-FFF2-40B4-BE49-F238E27FC236}">
                <a16:creationId xmlns:a16="http://schemas.microsoft.com/office/drawing/2014/main" id="{A801CA47-3E72-78A3-1E20-D428FD0DCC0C}"/>
              </a:ext>
            </a:extLst>
          </p:cNvPr>
          <p:cNvSpPr txBox="1">
            <a:spLocks/>
          </p:cNvSpPr>
          <p:nvPr/>
        </p:nvSpPr>
        <p:spPr bwMode="auto">
          <a:xfrm>
            <a:off x="360854" y="3356992"/>
            <a:ext cx="11485848" cy="195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Great Wall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West Lake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3">
            <a:extLst>
              <a:ext uri="{FF2B5EF4-FFF2-40B4-BE49-F238E27FC236}">
                <a16:creationId xmlns:a16="http://schemas.microsoft.com/office/drawing/2014/main" id="{9CEBDB6F-8D79-9860-2953-3CD4547A61F5}"/>
              </a:ext>
            </a:extLst>
          </p:cNvPr>
          <p:cNvSpPr txBox="1">
            <a:spLocks/>
          </p:cNvSpPr>
          <p:nvPr/>
        </p:nvSpPr>
        <p:spPr bwMode="auto">
          <a:xfrm>
            <a:off x="586022" y="5209969"/>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Where is the West Lake?</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文本框 10">
            <a:extLst>
              <a:ext uri="{FF2B5EF4-FFF2-40B4-BE49-F238E27FC236}">
                <a16:creationId xmlns:a16="http://schemas.microsoft.com/office/drawing/2014/main" id="{5DB29887-63AB-D4D0-9036-D7B5072748FB}"/>
              </a:ext>
            </a:extLst>
          </p:cNvPr>
          <p:cNvSpPr txBox="1"/>
          <p:nvPr/>
        </p:nvSpPr>
        <p:spPr>
          <a:xfrm>
            <a:off x="981494" y="3489507"/>
            <a:ext cx="505200" cy="523220"/>
          </a:xfrm>
          <a:prstGeom prst="rect">
            <a:avLst/>
          </a:prstGeom>
          <a:noFill/>
        </p:spPr>
        <p:txBody>
          <a:bodyPr wrap="square">
            <a:spAutoFit/>
          </a:bodyPr>
          <a:lstStyle/>
          <a:p>
            <a:r>
              <a:rPr lang="en-US" altLang="zh-CN" sz="2800">
                <a:solidFill>
                  <a:srgbClr val="FF0000"/>
                </a:solidFill>
                <a:effectLst/>
              </a:rPr>
              <a:t>B</a:t>
            </a:r>
            <a:endParaRPr lang="zh-CN" altLang="en-US"/>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34724-692E-586D-4CDB-3DE09F28AAEF}"/>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B8965D59-A68B-0430-30C0-E9E977D40F8F}"/>
              </a:ext>
            </a:extLst>
          </p:cNvPr>
          <p:cNvSpPr>
            <a:spLocks noGrp="1"/>
          </p:cNvSpPr>
          <p:nvPr>
            <p:ph idx="1"/>
          </p:nvPr>
        </p:nvSpPr>
        <p:spPr>
          <a:xfrm>
            <a:off x="360854" y="935763"/>
            <a:ext cx="11485848" cy="195386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long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tall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how old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88317C1E-CFE4-CFC1-35B1-A4C64317B061}"/>
              </a:ext>
            </a:extLst>
          </p:cNvPr>
          <p:cNvSpPr txBox="1"/>
          <p:nvPr/>
        </p:nvSpPr>
        <p:spPr>
          <a:xfrm>
            <a:off x="955206" y="1073683"/>
            <a:ext cx="459480" cy="523220"/>
          </a:xfrm>
          <a:prstGeom prst="rect">
            <a:avLst/>
          </a:prstGeom>
          <a:noFill/>
        </p:spPr>
        <p:txBody>
          <a:bodyPr wrap="square">
            <a:spAutoFit/>
          </a:bodyPr>
          <a:lstStyle/>
          <a:p>
            <a:r>
              <a:rPr lang="en-US" altLang="zh-CN" sz="2800">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4" name="内容占位符 4">
            <a:extLst>
              <a:ext uri="{FF2B5EF4-FFF2-40B4-BE49-F238E27FC236}">
                <a16:creationId xmlns:a16="http://schemas.microsoft.com/office/drawing/2014/main" id="{D2D7D9B7-180B-426F-87DE-82CE297C8131}"/>
              </a:ext>
            </a:extLst>
          </p:cNvPr>
          <p:cNvSpPr txBox="1">
            <a:spLocks/>
          </p:cNvSpPr>
          <p:nvPr/>
        </p:nvSpPr>
        <p:spPr bwMode="auto">
          <a:xfrm>
            <a:off x="586022" y="2851604"/>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How long is the Great Wall?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a:extLst>
              <a:ext uri="{FF2B5EF4-FFF2-40B4-BE49-F238E27FC236}">
                <a16:creationId xmlns:a16="http://schemas.microsoft.com/office/drawing/2014/main" id="{A9FFF7C6-0D4D-F0B2-6CFB-A9AFD3461C3B}"/>
              </a:ext>
            </a:extLst>
          </p:cNvPr>
          <p:cNvSpPr txBox="1">
            <a:spLocks/>
          </p:cNvSpPr>
          <p:nvPr/>
        </p:nvSpPr>
        <p:spPr bwMode="auto">
          <a:xfrm>
            <a:off x="360854" y="3497664"/>
            <a:ext cx="11485848" cy="195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more than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more about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care about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a:extLst>
              <a:ext uri="{FF2B5EF4-FFF2-40B4-BE49-F238E27FC236}">
                <a16:creationId xmlns:a16="http://schemas.microsoft.com/office/drawing/2014/main" id="{E5B04563-722B-62B0-697C-5387C79017FC}"/>
              </a:ext>
            </a:extLst>
          </p:cNvPr>
          <p:cNvSpPr txBox="1">
            <a:spLocks/>
          </p:cNvSpPr>
          <p:nvPr/>
        </p:nvSpPr>
        <p:spPr bwMode="auto">
          <a:xfrm>
            <a:off x="586022" y="5337113"/>
            <a:ext cx="1118867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Tell me more about New York.</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473071DE-69BB-74B0-729C-54B1F40CA21C}"/>
              </a:ext>
            </a:extLst>
          </p:cNvPr>
          <p:cNvSpPr txBox="1"/>
          <p:nvPr/>
        </p:nvSpPr>
        <p:spPr>
          <a:xfrm>
            <a:off x="981410" y="3626210"/>
            <a:ext cx="505284" cy="523220"/>
          </a:xfrm>
          <a:prstGeom prst="rect">
            <a:avLst/>
          </a:prstGeom>
          <a:noFill/>
        </p:spPr>
        <p:txBody>
          <a:bodyPr wrap="square">
            <a:spAutoFit/>
          </a:bodyPr>
          <a:lstStyle/>
          <a:p>
            <a:r>
              <a:rPr lang="en-US" altLang="zh-CN" sz="2800">
                <a:solidFill>
                  <a:srgbClr val="FF0000"/>
                </a:solidFill>
                <a:effectLst/>
              </a:rPr>
              <a:t>B</a:t>
            </a:r>
            <a:endParaRPr lang="zh-CN" altLang="en-US"/>
          </a:p>
        </p:txBody>
      </p:sp>
    </p:spTree>
    <p:extLst>
      <p:ext uri="{BB962C8B-B14F-4D97-AF65-F5344CB8AC3E}">
        <p14:creationId xmlns:p14="http://schemas.microsoft.com/office/powerpoint/2010/main" val="51534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D08559-1C7D-AC55-9D77-15E8BAD99010}"/>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31D405BF-F196-6DCE-CD97-3E2F2FCC2E2B}"/>
              </a:ext>
            </a:extLst>
          </p:cNvPr>
          <p:cNvSpPr>
            <a:spLocks noGrp="1"/>
          </p:cNvSpPr>
          <p:nvPr>
            <p:ph idx="1"/>
          </p:nvPr>
        </p:nvSpPr>
        <p:spPr>
          <a:xfrm>
            <a:off x="360854" y="1139984"/>
            <a:ext cx="11485848" cy="451566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用所给单词的适当形式填空。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lots of animals in the zoo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lots of beautiful places 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America, there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lot to see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1EFA7D48-FF9C-00EC-08ED-E209C45F2D60}"/>
              </a:ext>
            </a:extLst>
          </p:cNvPr>
          <p:cNvSpPr txBox="1"/>
          <p:nvPr/>
        </p:nvSpPr>
        <p:spPr>
          <a:xfrm>
            <a:off x="1621566" y="1916832"/>
            <a:ext cx="720080" cy="523220"/>
          </a:xfrm>
          <a:prstGeom prst="rect">
            <a:avLst/>
          </a:prstGeom>
          <a:noFill/>
        </p:spPr>
        <p:txBody>
          <a:bodyPr wrap="square">
            <a:spAutoFit/>
          </a:bodyPr>
          <a:lstStyle/>
          <a:p>
            <a:r>
              <a:rPr lang="en-US" altLang="zh-CN" sz="2800">
                <a:solidFill>
                  <a:srgbClr val="FF0000"/>
                </a:solidFill>
                <a:effectLst/>
              </a:rPr>
              <a:t>see</a:t>
            </a:r>
            <a:endParaRPr lang="zh-CN" altLang="en-US"/>
          </a:p>
        </p:txBody>
      </p:sp>
      <p:sp>
        <p:nvSpPr>
          <p:cNvPr id="6" name="文本框 5">
            <a:extLst>
              <a:ext uri="{FF2B5EF4-FFF2-40B4-BE49-F238E27FC236}">
                <a16:creationId xmlns:a16="http://schemas.microsoft.com/office/drawing/2014/main" id="{0117D1CA-2974-9C03-9525-5BABEED21D41}"/>
              </a:ext>
            </a:extLst>
          </p:cNvPr>
          <p:cNvSpPr txBox="1"/>
          <p:nvPr/>
        </p:nvSpPr>
        <p:spPr>
          <a:xfrm>
            <a:off x="1730766" y="3196866"/>
            <a:ext cx="720080" cy="523220"/>
          </a:xfrm>
          <a:prstGeom prst="rect">
            <a:avLst/>
          </a:prstGeom>
          <a:noFill/>
        </p:spPr>
        <p:txBody>
          <a:bodyPr wrap="square">
            <a:spAutoFit/>
          </a:bodyPr>
          <a:lstStyle/>
          <a:p>
            <a:r>
              <a:rPr lang="en-US" altLang="zh-CN" sz="2800">
                <a:solidFill>
                  <a:srgbClr val="FF0000"/>
                </a:solidFill>
                <a:effectLst/>
              </a:rPr>
              <a:t>are</a:t>
            </a:r>
            <a:endParaRPr lang="zh-CN" altLang="en-US"/>
          </a:p>
        </p:txBody>
      </p:sp>
      <p:sp>
        <p:nvSpPr>
          <p:cNvPr id="15" name="内容占位符 1">
            <a:extLst>
              <a:ext uri="{FF2B5EF4-FFF2-40B4-BE49-F238E27FC236}">
                <a16:creationId xmlns:a16="http://schemas.microsoft.com/office/drawing/2014/main" id="{D5DBFE03-7229-AD06-3366-9DD6666B69BD}"/>
              </a:ext>
            </a:extLst>
          </p:cNvPr>
          <p:cNvSpPr txBox="1">
            <a:spLocks/>
          </p:cNvSpPr>
          <p:nvPr/>
        </p:nvSpPr>
        <p:spPr bwMode="auto">
          <a:xfrm>
            <a:off x="360854" y="2475330"/>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6" name="Rectangle 1">
            <a:extLst>
              <a:ext uri="{FF2B5EF4-FFF2-40B4-BE49-F238E27FC236}">
                <a16:creationId xmlns:a16="http://schemas.microsoft.com/office/drawing/2014/main" id="{6567E26B-36C0-34A5-4178-F0CA29397381}"/>
              </a:ext>
            </a:extLst>
          </p:cNvPr>
          <p:cNvSpPr txBox="1">
            <a:spLocks noChangeArrowheads="1"/>
          </p:cNvSpPr>
          <p:nvPr/>
        </p:nvSpPr>
        <p:spPr bwMode="auto">
          <a:xfrm>
            <a:off x="360854" y="3825590"/>
            <a:ext cx="841114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0" hangingPunct="0">
              <a:lnSpc>
                <a:spcPct val="100000"/>
              </a:lnSpc>
              <a:spcBef>
                <a:spcPct val="0"/>
              </a:spcBef>
              <a:tabLst/>
            </a:pPr>
            <a:r>
              <a:rPr lang="en-US" altLang="zh-CN" b="1">
                <a:solidFill>
                  <a:srgbClr val="FF0000"/>
                </a:solidFill>
                <a:ea typeface="宋体" panose="02010600030101010101" pitchFamily="2" charset="-122"/>
                <a:cs typeface="Times New Roman" panose="02020603050405020304" pitchFamily="18" charset="0"/>
              </a:rPr>
              <a:t>places</a:t>
            </a:r>
            <a:r>
              <a:rPr lang="zh-CN" altLang="en-US"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是可数名词复数形式，</a:t>
            </a:r>
            <a:r>
              <a:rPr lang="en-US" altLang="zh-CN" b="1">
                <a:solidFill>
                  <a:srgbClr val="FF0000"/>
                </a:solidFill>
                <a:ea typeface="宋体" panose="02010600030101010101" pitchFamily="2" charset="-122"/>
                <a:cs typeface="Times New Roman" panose="02020603050405020304" pitchFamily="18" charset="0"/>
              </a:rPr>
              <a:t>be</a:t>
            </a:r>
            <a:r>
              <a:rPr lang="zh-CN" altLang="en-US"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动词用</a:t>
            </a:r>
            <a:r>
              <a:rPr lang="en-US" altLang="zh-CN" b="1">
                <a:solidFill>
                  <a:srgbClr val="FF0000"/>
                </a:solidFill>
                <a:ea typeface="宋体" panose="02010600030101010101" pitchFamily="2" charset="-122"/>
                <a:cs typeface="Times New Roman" panose="02020603050405020304" pitchFamily="18" charset="0"/>
              </a:rPr>
              <a:t>are, </a:t>
            </a:r>
            <a:r>
              <a:rPr lang="zh-CN" altLang="en-US"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ea typeface="宋体" panose="02010600030101010101" pitchFamily="2" charset="-122"/>
                <a:cs typeface="Times New Roman" panose="02020603050405020304" pitchFamily="18" charset="0"/>
              </a:rPr>
              <a:t>are</a:t>
            </a:r>
            <a:r>
              <a:rPr lang="zh-CN" altLang="en-US"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sz="1800">
              <a:latin typeface="Arial" panose="020B0604020202020204" pitchFamily="34" charset="0"/>
            </a:endParaRPr>
          </a:p>
        </p:txBody>
      </p:sp>
      <p:sp>
        <p:nvSpPr>
          <p:cNvPr id="17" name="内容占位符 4">
            <a:extLst>
              <a:ext uri="{FF2B5EF4-FFF2-40B4-BE49-F238E27FC236}">
                <a16:creationId xmlns:a16="http://schemas.microsoft.com/office/drawing/2014/main" id="{E0D7B03C-D154-874E-8987-2217583CB10E}"/>
              </a:ext>
            </a:extLst>
          </p:cNvPr>
          <p:cNvSpPr txBox="1">
            <a:spLocks/>
          </p:cNvSpPr>
          <p:nvPr/>
        </p:nvSpPr>
        <p:spPr bwMode="auto">
          <a:xfrm>
            <a:off x="360854" y="497802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lot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后没有名词，视为单数，故填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8" name="文本框 17">
            <a:extLst>
              <a:ext uri="{FF2B5EF4-FFF2-40B4-BE49-F238E27FC236}">
                <a16:creationId xmlns:a16="http://schemas.microsoft.com/office/drawing/2014/main" id="{BA99CBCB-D47C-EC8F-0148-A27695801F89}"/>
              </a:ext>
            </a:extLst>
          </p:cNvPr>
          <p:cNvSpPr txBox="1"/>
          <p:nvPr/>
        </p:nvSpPr>
        <p:spPr>
          <a:xfrm>
            <a:off x="3358902" y="4465050"/>
            <a:ext cx="720080" cy="523220"/>
          </a:xfrm>
          <a:prstGeom prst="rect">
            <a:avLst/>
          </a:prstGeom>
          <a:noFill/>
        </p:spPr>
        <p:txBody>
          <a:bodyPr wrap="square">
            <a:spAutoFit/>
          </a:bodyPr>
          <a:lstStyle/>
          <a:p>
            <a:r>
              <a:rPr lang="en-US" altLang="zh-CN" sz="2800">
                <a:solidFill>
                  <a:srgbClr val="FF0000"/>
                </a:solidFill>
                <a:effectLst/>
              </a:rPr>
              <a:t>is</a:t>
            </a:r>
            <a:endParaRPr lang="zh-CN" altLang="en-US"/>
          </a:p>
        </p:txBody>
      </p:sp>
    </p:spTree>
    <p:extLst>
      <p:ext uri="{BB962C8B-B14F-4D97-AF65-F5344CB8AC3E}">
        <p14:creationId xmlns:p14="http://schemas.microsoft.com/office/powerpoint/2010/main" val="4243633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5" grpId="0"/>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4D28D34-1960-F1BB-2D4D-20E7242D2C00}"/>
              </a:ext>
            </a:extLst>
          </p:cNvPr>
          <p:cNvSpPr>
            <a:spLocks noGrp="1"/>
          </p:cNvSpPr>
          <p:nvPr>
            <p:ph idx="1"/>
          </p:nvPr>
        </p:nvSpPr>
        <p:spPr>
          <a:xfrm>
            <a:off x="360854" y="1304150"/>
            <a:ext cx="11485848" cy="2595839"/>
          </a:xfrm>
        </p:spPr>
        <p:txBody>
          <a:bodyPr/>
          <a:lstStyle/>
          <a:p>
            <a:pPr lvl="0"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flag</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国旗</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 fifty stars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 a new bike. My mum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for me yesterday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文本框 9">
            <a:extLst>
              <a:ext uri="{FF2B5EF4-FFF2-40B4-BE49-F238E27FC236}">
                <a16:creationId xmlns:a16="http://schemas.microsoft.com/office/drawing/2014/main" id="{0C5E6065-67CA-EEF8-42A7-71818F4A3403}"/>
              </a:ext>
            </a:extLst>
          </p:cNvPr>
          <p:cNvSpPr txBox="1"/>
          <p:nvPr/>
        </p:nvSpPr>
        <p:spPr>
          <a:xfrm>
            <a:off x="3305112" y="1440946"/>
            <a:ext cx="720080" cy="523220"/>
          </a:xfrm>
          <a:prstGeom prst="rect">
            <a:avLst/>
          </a:prstGeom>
          <a:noFill/>
        </p:spPr>
        <p:txBody>
          <a:bodyPr wrap="square">
            <a:spAutoFit/>
          </a:bodyPr>
          <a:lstStyle/>
          <a:p>
            <a:r>
              <a:rPr lang="en-US" altLang="zh-CN" sz="2800">
                <a:solidFill>
                  <a:srgbClr val="FF0000"/>
                </a:solidFill>
                <a:effectLst/>
              </a:rPr>
              <a:t>has</a:t>
            </a:r>
            <a:endParaRPr lang="zh-CN" altLang="en-US"/>
          </a:p>
        </p:txBody>
      </p:sp>
      <p:sp>
        <p:nvSpPr>
          <p:cNvPr id="12" name="文本框 11">
            <a:extLst>
              <a:ext uri="{FF2B5EF4-FFF2-40B4-BE49-F238E27FC236}">
                <a16:creationId xmlns:a16="http://schemas.microsoft.com/office/drawing/2014/main" id="{64535BC2-BC5F-0509-4C4E-4CC9D638C57C}"/>
              </a:ext>
            </a:extLst>
          </p:cNvPr>
          <p:cNvSpPr txBox="1"/>
          <p:nvPr/>
        </p:nvSpPr>
        <p:spPr>
          <a:xfrm>
            <a:off x="1163230" y="2717601"/>
            <a:ext cx="936104" cy="523220"/>
          </a:xfrm>
          <a:prstGeom prst="rect">
            <a:avLst/>
          </a:prstGeom>
          <a:noFill/>
        </p:spPr>
        <p:txBody>
          <a:bodyPr wrap="square">
            <a:spAutoFit/>
          </a:bodyPr>
          <a:lstStyle/>
          <a:p>
            <a:r>
              <a:rPr lang="en-US" altLang="zh-CN" sz="2800">
                <a:solidFill>
                  <a:srgbClr val="FF0000"/>
                </a:solidFill>
                <a:effectLst/>
              </a:rPr>
              <a:t>have</a:t>
            </a:r>
            <a:endParaRPr lang="zh-CN" altLang="en-US"/>
          </a:p>
        </p:txBody>
      </p:sp>
      <p:sp>
        <p:nvSpPr>
          <p:cNvPr id="14" name="文本框 13">
            <a:extLst>
              <a:ext uri="{FF2B5EF4-FFF2-40B4-BE49-F238E27FC236}">
                <a16:creationId xmlns:a16="http://schemas.microsoft.com/office/drawing/2014/main" id="{D5E0209C-1A2B-A609-96C0-8364770EAA8A}"/>
              </a:ext>
            </a:extLst>
          </p:cNvPr>
          <p:cNvSpPr txBox="1"/>
          <p:nvPr/>
        </p:nvSpPr>
        <p:spPr>
          <a:xfrm>
            <a:off x="7707421" y="2653540"/>
            <a:ext cx="1319776" cy="523220"/>
          </a:xfrm>
          <a:prstGeom prst="rect">
            <a:avLst/>
          </a:prstGeom>
          <a:noFill/>
        </p:spPr>
        <p:txBody>
          <a:bodyPr wrap="square">
            <a:spAutoFit/>
          </a:bodyPr>
          <a:lstStyle/>
          <a:p>
            <a:r>
              <a:rPr lang="en-US" altLang="zh-CN" sz="2800">
                <a:solidFill>
                  <a:srgbClr val="FF0000"/>
                </a:solidFill>
                <a:effectLst/>
              </a:rPr>
              <a:t>bought</a:t>
            </a:r>
            <a:endParaRPr lang="zh-CN" altLang="en-US"/>
          </a:p>
        </p:txBody>
      </p:sp>
      <p:sp>
        <p:nvSpPr>
          <p:cNvPr id="6" name="内容占位符 5">
            <a:extLst>
              <a:ext uri="{FF2B5EF4-FFF2-40B4-BE49-F238E27FC236}">
                <a16:creationId xmlns:a16="http://schemas.microsoft.com/office/drawing/2014/main" id="{03A14149-B197-BC6D-FA9D-C86D380767DF}"/>
              </a:ext>
            </a:extLst>
          </p:cNvPr>
          <p:cNvSpPr txBox="1">
            <a:spLocks/>
          </p:cNvSpPr>
          <p:nvPr/>
        </p:nvSpPr>
        <p:spPr bwMode="auto">
          <a:xfrm>
            <a:off x="360854" y="2036076"/>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flag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为第三人称单数，谓语动词用第三人称单数形式，故填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6">
            <a:extLst>
              <a:ext uri="{FF2B5EF4-FFF2-40B4-BE49-F238E27FC236}">
                <a16:creationId xmlns:a16="http://schemas.microsoft.com/office/drawing/2014/main" id="{A89335FC-097C-C20A-4C97-3194AAACBD8E}"/>
              </a:ext>
            </a:extLst>
          </p:cNvPr>
          <p:cNvSpPr txBox="1">
            <a:spLocks/>
          </p:cNvSpPr>
          <p:nvPr/>
        </p:nvSpPr>
        <p:spPr bwMode="auto">
          <a:xfrm>
            <a:off x="360854" y="3854015"/>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为第一人称，谓语动词用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 got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yesterday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为一般过去时的标志词，谓语动词用过去式，故填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 bought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59015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916AE951-BBBE-621F-2BD6-EE7BBB5FEFE9}"/>
              </a:ext>
            </a:extLst>
          </p:cNvPr>
          <p:cNvSpPr/>
          <p:nvPr/>
        </p:nvSpPr>
        <p:spPr bwMode="auto">
          <a:xfrm>
            <a:off x="360853" y="1356008"/>
            <a:ext cx="11468706" cy="4305308"/>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2" name="内容占位符 1">
            <a:extLst>
              <a:ext uri="{FF2B5EF4-FFF2-40B4-BE49-F238E27FC236}">
                <a16:creationId xmlns:a16="http://schemas.microsoft.com/office/drawing/2014/main" id="{9BDCB7B3-815E-CBF0-83DF-955D7E3FD68B}"/>
              </a:ext>
            </a:extLst>
          </p:cNvPr>
          <p:cNvSpPr>
            <a:spLocks noGrp="1"/>
          </p:cNvSpPr>
          <p:nvPr>
            <p:ph idx="1"/>
          </p:nvPr>
        </p:nvSpPr>
        <p:spPr>
          <a:xfrm>
            <a:off x="360854" y="1772816"/>
            <a:ext cx="11485848" cy="3970318"/>
          </a:xfrm>
        </p:spPr>
        <p:txBody>
          <a:bodyPr/>
          <a:lstStyle/>
          <a:p>
            <a:pPr algn="ctr" hangingPunct="0">
              <a:lnSpc>
                <a:spcPct val="150000"/>
              </a:lnSpc>
            </a:pPr>
            <a:r>
              <a:rPr lang="zh-CN" altLang="zh-CN" sz="2800" b="1" dirty="0">
                <a:effectLst/>
                <a:latin typeface="Times New Roman" panose="02020603050405020304" pitchFamily="18" charset="0"/>
                <a:ea typeface="黑体" panose="02010609060101010101" pitchFamily="49" charset="-122"/>
                <a:cs typeface="Times New Roman" panose="02020603050405020304" pitchFamily="18" charset="0"/>
              </a:rPr>
              <a:t>情态动词</a:t>
            </a:r>
            <a:endParaRPr lang="zh-CN" altLang="zh-CN" sz="1050" dirty="0">
              <a:effectLst/>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r>
              <a:rPr lang="zh-CN" altLang="zh-CN" b="1" dirty="0">
                <a:latin typeface="Times New Roman" panose="02020603050405020304" pitchFamily="18" charset="0"/>
                <a:ea typeface="楷体" panose="02010609060101010101" pitchFamily="49" charset="-122"/>
                <a:cs typeface="Times New Roman" panose="02020603050405020304" pitchFamily="18" charset="0"/>
              </a:rPr>
              <a:t>情态动词本身有一定的词义</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但要与实义动词或系动词的原形一起使用</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表示说话人对有关行为或事物的态度和看法</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认为其可能、应该或必要等。以下是常见情态动词及其用法</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can</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表示能力</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即某人</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能</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会</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做某事。</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may</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表示许可或请求许可</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可以</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must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表示必要性或义务</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必须</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表示建议或劝告</a:t>
            </a:r>
            <a:r>
              <a:rPr lang="zh-CN"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意为</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应该</a:t>
            </a:r>
            <a:r>
              <a:rPr lang="en-US" altLang="zh-CN" b="1" dirty="0">
                <a:latin typeface="宋体" panose="02010600030101010101" pitchFamily="2" charset="-122"/>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9BCDC3CF-23CE-C7A7-03EB-6C269DF6EF63}"/>
              </a:ext>
            </a:extLst>
          </p:cNvPr>
          <p:cNvPicPr>
            <a:picLocks noChangeAspect="1"/>
          </p:cNvPicPr>
          <p:nvPr/>
        </p:nvPicPr>
        <p:blipFill>
          <a:blip r:embed="rId2"/>
          <a:stretch>
            <a:fillRect/>
          </a:stretch>
        </p:blipFill>
        <p:spPr>
          <a:xfrm>
            <a:off x="343709" y="1351245"/>
            <a:ext cx="1791057" cy="536577"/>
          </a:xfrm>
          <a:prstGeom prst="rect">
            <a:avLst/>
          </a:prstGeom>
        </p:spPr>
      </p:pic>
    </p:spTree>
    <p:extLst>
      <p:ext uri="{BB962C8B-B14F-4D97-AF65-F5344CB8AC3E}">
        <p14:creationId xmlns:p14="http://schemas.microsoft.com/office/powerpoint/2010/main" val="2249440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04B78-15DA-946C-BB2C-BEE22BFADD44}"/>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0C2DD1A1-81F4-4D2E-B158-97B605204129}"/>
              </a:ext>
            </a:extLst>
          </p:cNvPr>
          <p:cNvSpPr>
            <a:spLocks noGrp="1"/>
          </p:cNvSpPr>
          <p:nvPr>
            <p:ph idx="1"/>
          </p:nvPr>
        </p:nvSpPr>
        <p:spPr>
          <a:xfrm>
            <a:off x="360854" y="1927482"/>
            <a:ext cx="11485848" cy="324217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单项选择。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12432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Shanghai 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north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课外拓展提优-通.eps" descr="id:2147491759;FounderCES">
            <a:extLst>
              <a:ext uri="{FF2B5EF4-FFF2-40B4-BE49-F238E27FC236}">
                <a16:creationId xmlns:a16="http://schemas.microsoft.com/office/drawing/2014/main" id="{25F9F7F7-C32D-1C24-8785-13298D36F4C3}"/>
              </a:ext>
            </a:extLst>
          </p:cNvPr>
          <p:cNvPicPr>
            <a:picLocks noChangeAspect="1"/>
          </p:cNvPicPr>
          <p:nvPr/>
        </p:nvPicPr>
        <p:blipFill>
          <a:blip r:embed="rId2"/>
          <a:stretch>
            <a:fillRect/>
          </a:stretch>
        </p:blipFill>
        <p:spPr>
          <a:xfrm>
            <a:off x="360853" y="1069831"/>
            <a:ext cx="7222905" cy="767588"/>
          </a:xfrm>
          <a:prstGeom prst="rect">
            <a:avLst/>
          </a:prstGeom>
        </p:spPr>
      </p:pic>
      <p:pic>
        <p:nvPicPr>
          <p:cNvPr id="3" name="图片 2">
            <a:extLst>
              <a:ext uri="{FF2B5EF4-FFF2-40B4-BE49-F238E27FC236}">
                <a16:creationId xmlns:a16="http://schemas.microsoft.com/office/drawing/2014/main" id="{F63BC3FC-7A5C-7274-5D6C-08E14FEAA753}"/>
              </a:ext>
            </a:extLst>
          </p:cNvPr>
          <p:cNvPicPr>
            <a:picLocks noChangeAspect="1"/>
          </p:cNvPicPr>
          <p:nvPr/>
        </p:nvPicPr>
        <p:blipFill>
          <a:blip r:embed="rId3"/>
          <a:stretch>
            <a:fillRect/>
          </a:stretch>
        </p:blipFill>
        <p:spPr>
          <a:xfrm>
            <a:off x="2205630" y="2780927"/>
            <a:ext cx="2304256" cy="380603"/>
          </a:xfrm>
          <a:prstGeom prst="rect">
            <a:avLst/>
          </a:prstGeom>
        </p:spPr>
      </p:pic>
      <p:sp>
        <p:nvSpPr>
          <p:cNvPr id="6" name="文本框 5">
            <a:extLst>
              <a:ext uri="{FF2B5EF4-FFF2-40B4-BE49-F238E27FC236}">
                <a16:creationId xmlns:a16="http://schemas.microsoft.com/office/drawing/2014/main" id="{5A364B10-C034-9FED-9AE8-3539A1288351}"/>
              </a:ext>
            </a:extLst>
          </p:cNvPr>
          <p:cNvSpPr txBox="1"/>
          <p:nvPr/>
        </p:nvSpPr>
        <p:spPr>
          <a:xfrm>
            <a:off x="978523" y="2691062"/>
            <a:ext cx="508171" cy="523220"/>
          </a:xfrm>
          <a:prstGeom prst="rect">
            <a:avLst/>
          </a:prstGeom>
          <a:noFill/>
        </p:spPr>
        <p:txBody>
          <a:bodyPr wrap="square">
            <a:spAutoFit/>
          </a:bodyPr>
          <a:lstStyle/>
          <a:p>
            <a:r>
              <a:rPr lang="en-US" altLang="zh-CN" sz="2800">
                <a:solidFill>
                  <a:srgbClr val="FF0000"/>
                </a:solidFill>
                <a:effectLst/>
              </a:rPr>
              <a:t>B</a:t>
            </a:r>
            <a:endParaRPr lang="zh-CN" altLang="en-US"/>
          </a:p>
        </p:txBody>
      </p:sp>
      <p:sp>
        <p:nvSpPr>
          <p:cNvPr id="7" name="内容占位符 1">
            <a:extLst>
              <a:ext uri="{FF2B5EF4-FFF2-40B4-BE49-F238E27FC236}">
                <a16:creationId xmlns:a16="http://schemas.microsoft.com/office/drawing/2014/main" id="{CB242278-3D5B-7CB5-7433-2D4D5BE778C3}"/>
              </a:ext>
            </a:extLst>
          </p:cNvPr>
          <p:cNvSpPr txBox="1">
            <a:spLocks/>
          </p:cNvSpPr>
          <p:nvPr/>
        </p:nvSpPr>
        <p:spPr bwMode="auto">
          <a:xfrm>
            <a:off x="586022" y="5074738"/>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根据地理知识可知，上海在中国的东边。</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东</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022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819460"/>
            <a:ext cx="11485848" cy="1384995"/>
          </a:xfrm>
        </p:spPr>
        <p:txBody>
          <a:bodyPr/>
          <a:lstStyle/>
          <a:p>
            <a:pPr algn="just" hangingPunct="0">
              <a:lnSpc>
                <a:spcPct val="150000"/>
              </a:lnSpc>
              <a:buNone/>
              <a:tabLst>
                <a:tab pos="4231005" algn="l"/>
                <a:tab pos="8191500" algn="l"/>
              </a:tabLst>
            </a:pPr>
            <a:r>
              <a:rPr lang="zh-CN" alt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alt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flag of China </a:t>
            </a:r>
            <a:r>
              <a:rPr lang="zh-CN" alt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got </a:t>
            </a:r>
            <a:r>
              <a:rPr lang="zh-CN" alt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stars</a:t>
            </a:r>
            <a:r>
              <a:rPr lang="en-US" altLang="zh-CN"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1799590" algn="just" hangingPunct="0">
              <a:lnSpc>
                <a:spcPct val="150000"/>
              </a:lnSpc>
              <a:buNone/>
              <a:tabLst>
                <a:tab pos="5021263" algn="l"/>
                <a:tab pos="8191500" algn="l"/>
              </a:tabLst>
            </a:pP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has</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fifty	</a:t>
            </a:r>
            <a:r>
              <a:rPr lang="en-US" alt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is</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five	</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has</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five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2A444228-8CD7-2257-097F-BC58C4EA4C0C}"/>
              </a:ext>
            </a:extLst>
          </p:cNvPr>
          <p:cNvSpPr txBox="1"/>
          <p:nvPr/>
        </p:nvSpPr>
        <p:spPr>
          <a:xfrm>
            <a:off x="965054" y="957028"/>
            <a:ext cx="521640" cy="523220"/>
          </a:xfrm>
          <a:prstGeom prst="rect">
            <a:avLst/>
          </a:prstGeom>
          <a:noFill/>
        </p:spPr>
        <p:txBody>
          <a:bodyPr wrap="square">
            <a:spAutoFit/>
          </a:bodyPr>
          <a:lstStyle/>
          <a:p>
            <a:r>
              <a:rPr lang="en-US" altLang="zh-CN" sz="2800">
                <a:solidFill>
                  <a:srgbClr val="FF0000"/>
                </a:solidFill>
                <a:effectLst/>
              </a:rPr>
              <a:t>C</a:t>
            </a:r>
            <a:endParaRPr lang="zh-CN" altLang="en-US"/>
          </a:p>
        </p:txBody>
      </p:sp>
      <p:sp>
        <p:nvSpPr>
          <p:cNvPr id="5" name="内容占位符 2">
            <a:extLst>
              <a:ext uri="{FF2B5EF4-FFF2-40B4-BE49-F238E27FC236}">
                <a16:creationId xmlns:a16="http://schemas.microsoft.com/office/drawing/2014/main" id="{90EE40D0-8826-54F2-B259-D2C272E3271F}"/>
              </a:ext>
            </a:extLst>
          </p:cNvPr>
          <p:cNvSpPr txBox="1">
            <a:spLocks/>
          </p:cNvSpPr>
          <p:nvPr/>
        </p:nvSpPr>
        <p:spPr bwMode="auto">
          <a:xfrm>
            <a:off x="586022" y="2090254"/>
            <a:ext cx="1126068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中国国旗有五颗星星</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 got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表示，本句主语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flag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为第三人称单数，谓语动词用第三人称单数形式，故选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a:extLst>
              <a:ext uri="{FF2B5EF4-FFF2-40B4-BE49-F238E27FC236}">
                <a16:creationId xmlns:a16="http://schemas.microsoft.com/office/drawing/2014/main" id="{E8A07B69-BCCF-CE63-D158-5F10F1E519F1}"/>
              </a:ext>
            </a:extLst>
          </p:cNvPr>
          <p:cNvSpPr txBox="1">
            <a:spLocks/>
          </p:cNvSpPr>
          <p:nvPr/>
        </p:nvSpPr>
        <p:spPr bwMode="auto">
          <a:xfrm>
            <a:off x="360854" y="3327918"/>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 York is in the east of the US.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 Francisco?</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2288"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in the west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5021263"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long	B. What about	C. What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5D31CB15-E929-3058-26A2-8EF5A52D912F}"/>
              </a:ext>
            </a:extLst>
          </p:cNvPr>
          <p:cNvSpPr txBox="1"/>
          <p:nvPr/>
        </p:nvSpPr>
        <p:spPr>
          <a:xfrm>
            <a:off x="991430" y="3447902"/>
            <a:ext cx="423256" cy="523220"/>
          </a:xfrm>
          <a:prstGeom prst="rect">
            <a:avLst/>
          </a:prstGeom>
          <a:noFill/>
        </p:spPr>
        <p:txBody>
          <a:bodyPr wrap="square">
            <a:spAutoFit/>
          </a:bodyPr>
          <a:lstStyle/>
          <a:p>
            <a:r>
              <a:rPr lang="en-US" altLang="zh-CN" sz="2800">
                <a:solidFill>
                  <a:srgbClr val="FF0000"/>
                </a:solidFill>
                <a:effectLst/>
              </a:rPr>
              <a:t>B</a:t>
            </a:r>
            <a:endParaRPr lang="zh-CN" altLang="en-US"/>
          </a:p>
        </p:txBody>
      </p:sp>
      <p:sp>
        <p:nvSpPr>
          <p:cNvPr id="8" name="内容占位符 4">
            <a:extLst>
              <a:ext uri="{FF2B5EF4-FFF2-40B4-BE49-F238E27FC236}">
                <a16:creationId xmlns:a16="http://schemas.microsoft.com/office/drawing/2014/main" id="{243BE69E-8C78-DC78-CF1A-EA8EEE1C0ED0}"/>
              </a:ext>
            </a:extLst>
          </p:cNvPr>
          <p:cNvSpPr txBox="1">
            <a:spLocks/>
          </p:cNvSpPr>
          <p:nvPr/>
        </p:nvSpPr>
        <p:spPr bwMode="auto">
          <a:xfrm>
            <a:off x="586022" y="5248120"/>
            <a:ext cx="1126068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纽约在美国的东边。那么旧金山呢</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TotalTime>
  <Words>1831</Words>
  <Application>Microsoft Office PowerPoint</Application>
  <PresentationFormat>自定义</PresentationFormat>
  <Paragraphs>158</Paragraphs>
  <Slides>22</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22</vt:i4>
      </vt:variant>
    </vt:vector>
  </HeadingPairs>
  <TitlesOfParts>
    <vt:vector size="29"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377</cp:revision>
  <dcterms:created xsi:type="dcterms:W3CDTF">2020-11-06T05:24:00Z</dcterms:created>
  <dcterms:modified xsi:type="dcterms:W3CDTF">2025-06-30T08:57:46Z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